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92" r:id="rId4"/>
    <p:sldId id="261" r:id="rId5"/>
    <p:sldId id="281" r:id="rId6"/>
    <p:sldId id="262" r:id="rId7"/>
    <p:sldId id="263" r:id="rId8"/>
    <p:sldId id="264" r:id="rId9"/>
    <p:sldId id="265" r:id="rId10"/>
    <p:sldId id="266" r:id="rId11"/>
    <p:sldId id="278" r:id="rId12"/>
    <p:sldId id="279" r:id="rId13"/>
    <p:sldId id="280" r:id="rId14"/>
    <p:sldId id="275" r:id="rId15"/>
    <p:sldId id="276" r:id="rId16"/>
    <p:sldId id="282" r:id="rId17"/>
    <p:sldId id="284" r:id="rId18"/>
    <p:sldId id="283" r:id="rId19"/>
    <p:sldId id="286" r:id="rId20"/>
    <p:sldId id="287" r:id="rId21"/>
    <p:sldId id="289" r:id="rId22"/>
    <p:sldId id="288" r:id="rId23"/>
    <p:sldId id="290" r:id="rId24"/>
    <p:sldId id="270" r:id="rId2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CCFF"/>
    <a:srgbClr val="FF0000"/>
    <a:srgbClr val="FF3300"/>
    <a:srgbClr val="08BC40"/>
    <a:srgbClr val="A81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6AD03-C1B5-416D-AD8F-302D909AFCA2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31DA-D734-4E5F-8B2F-330D73F66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138E-4F92-4CB3-A145-27B1E73E3B2A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A9EA7-DD09-457B-9F15-0FE4F27B0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3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FA6E-7DD0-46F3-A24F-B672DA8266E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001000" cy="2762250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Samples, Experimental , &amp; Observational Studies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3200400" cy="1143000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Example 1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917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entury Gothic" panose="020B0502020202020204" pitchFamily="34" charset="0"/>
              </a:rPr>
              <a:t>A car factory just manufactured a load of 6,000 cars. The quality control team randomly chooses 60 cars and tests the air conditioners. They discover that 2 of the air conditioners do not work</a:t>
            </a:r>
            <a:r>
              <a:rPr lang="en-US" sz="2800" dirty="0" smtClean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How many of the manufactured cars do you expect to have broken air conditioners?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28960" y="4495800"/>
                <a:ext cx="2209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𝟔𝟎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𝟔𝟎𝟎𝟎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960" y="4495800"/>
                <a:ext cx="2209800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68307" y="5617683"/>
                <a:ext cx="1604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𝟐𝟎𝟎</m:t>
                      </m:r>
                    </m:oMath>
                  </m:oMathPara>
                </a14:m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07" y="5617683"/>
                <a:ext cx="160409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55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entury Gothic" panose="020B0502020202020204" pitchFamily="34" charset="0"/>
              </a:rPr>
              <a:t>In a survey of 40 employees at a company, 18 said they were unhappy with their pay. The company has 180 employees. 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How many employees do you expect are unhappy with their pay?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400" y="4267200"/>
                <a:ext cx="2209800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</a:rPr>
                            <m:t>𝟏𝟖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</a:rPr>
                            <m:t>𝟒𝟎</m:t>
                          </m:r>
                        </m:den>
                      </m:f>
                      <m:r>
                        <a:rPr lang="en-US" sz="3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</a:rPr>
                            <m:t>𝟏𝟖𝟎</m:t>
                          </m:r>
                        </m:den>
                      </m:f>
                    </m:oMath>
                  </m:oMathPara>
                </a14:m>
                <a:endParaRPr lang="en-US" sz="3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267200"/>
                <a:ext cx="2209800" cy="959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97024" y="5562600"/>
                <a:ext cx="356597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latin typeface="Cambria Math"/>
                        </a:rPr>
                        <m:t>𝟖𝟏</m:t>
                      </m:r>
                      <m:r>
                        <a:rPr lang="en-US" sz="3000" b="1" i="1" smtClean="0">
                          <a:latin typeface="Cambria Math"/>
                        </a:rPr>
                        <m:t> </m:t>
                      </m:r>
                      <m:r>
                        <a:rPr lang="en-US" sz="3000" b="1" i="1" smtClean="0">
                          <a:latin typeface="Cambria Math"/>
                        </a:rPr>
                        <m:t>𝒆𝒎𝒑𝒍𝒐𝒚𝒆𝒆𝒔</m:t>
                      </m:r>
                    </m:oMath>
                  </m:oMathPara>
                </a14:m>
                <a:endParaRPr lang="en-US" sz="3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024" y="5562600"/>
                <a:ext cx="3565976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3200400" cy="11430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latin typeface="Century Gothic" panose="020B0502020202020204" pitchFamily="34" charset="0"/>
              </a:rPr>
              <a:t>Example 2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90600"/>
            <a:ext cx="5648623" cy="44958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latin typeface="Century Gothic" panose="020B0502020202020204" pitchFamily="34" charset="0"/>
              </a:rPr>
              <a:t>Experiments and Observational Studies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V</a:t>
            </a:r>
            <a:r>
              <a:rPr lang="en-US" b="1" dirty="0" smtClean="0">
                <a:latin typeface="Century Gothic" panose="020B0502020202020204" pitchFamily="34" charset="0"/>
              </a:rPr>
              <a:t>ocabulary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b="1" u="sng" dirty="0" smtClean="0">
                <a:latin typeface="Century Gothic" panose="020B0502020202020204" pitchFamily="34" charset="0"/>
              </a:rPr>
              <a:t>Individuals</a:t>
            </a:r>
            <a:r>
              <a:rPr lang="en-US" sz="2500" dirty="0" smtClean="0">
                <a:latin typeface="Century Gothic" panose="020B0502020202020204" pitchFamily="34" charset="0"/>
              </a:rPr>
              <a:t> – </a:t>
            </a:r>
            <a:r>
              <a:rPr lang="en-US" sz="2500" b="0" dirty="0" smtClean="0">
                <a:latin typeface="Century Gothic" panose="020B0502020202020204" pitchFamily="34" charset="0"/>
              </a:rPr>
              <a:t>People, animals, or objects that are described by data.</a:t>
            </a:r>
          </a:p>
          <a:p>
            <a:endParaRPr lang="en-US" sz="2500" dirty="0" smtClean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Variables</a:t>
            </a:r>
            <a:r>
              <a:rPr lang="en-US" sz="2500" dirty="0" smtClean="0">
                <a:latin typeface="Century Gothic" panose="020B0502020202020204" pitchFamily="34" charset="0"/>
              </a:rPr>
              <a:t> – </a:t>
            </a:r>
            <a:r>
              <a:rPr lang="en-US" sz="2500" b="0" dirty="0" smtClean="0">
                <a:latin typeface="Century Gothic" panose="020B0502020202020204" pitchFamily="34" charset="0"/>
              </a:rPr>
              <a:t>Characteristics used to describe individuals.</a:t>
            </a:r>
          </a:p>
          <a:p>
            <a:endParaRPr lang="en-US" sz="2500" dirty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Treatment Group</a:t>
            </a:r>
            <a:r>
              <a:rPr lang="en-US" sz="2500" b="1" dirty="0">
                <a:latin typeface="Century Gothic" panose="020B0502020202020204" pitchFamily="34" charset="0"/>
              </a:rPr>
              <a:t> </a:t>
            </a:r>
            <a:r>
              <a:rPr lang="en-US" sz="2500" b="0" dirty="0" smtClean="0">
                <a:latin typeface="Century Gothic" panose="020B0502020202020204" pitchFamily="34" charset="0"/>
              </a:rPr>
              <a:t>– Experiment group that receives treatment</a:t>
            </a:r>
          </a:p>
          <a:p>
            <a:endParaRPr lang="en-US" sz="2500" b="0" u="sng" dirty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Control Group</a:t>
            </a:r>
            <a:r>
              <a:rPr lang="en-US" sz="2500" b="1" dirty="0" smtClean="0">
                <a:latin typeface="Century Gothic" panose="020B0502020202020204" pitchFamily="34" charset="0"/>
              </a:rPr>
              <a:t> </a:t>
            </a:r>
            <a:r>
              <a:rPr lang="en-US" sz="2500" b="0" dirty="0" smtClean="0">
                <a:latin typeface="Century Gothic" panose="020B0502020202020204" pitchFamily="34" charset="0"/>
              </a:rPr>
              <a:t>– Experiment group that does not receive treatment that is used for comparison.</a:t>
            </a:r>
            <a:endParaRPr lang="en-US" sz="2500" u="sng" dirty="0" smtClean="0">
              <a:latin typeface="Century Gothic" panose="020B0502020202020204" pitchFamily="34" charset="0"/>
            </a:endParaRPr>
          </a:p>
          <a:p>
            <a:endParaRPr lang="en-US" sz="2000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5410200" cy="792162"/>
          </a:xfrm>
          <a:solidFill>
            <a:srgbClr val="FFCCFF"/>
          </a:solidFill>
        </p:spPr>
        <p:txBody>
          <a:bodyPr/>
          <a:lstStyle/>
          <a:p>
            <a:r>
              <a:rPr lang="en-US" sz="3800" b="1" dirty="0">
                <a:latin typeface="Century Gothic" panose="020B0502020202020204" pitchFamily="34" charset="0"/>
              </a:rPr>
              <a:t>E</a:t>
            </a:r>
            <a:r>
              <a:rPr lang="en-US" sz="3800" b="1" dirty="0" smtClean="0">
                <a:latin typeface="Century Gothic" panose="020B0502020202020204" pitchFamily="34" charset="0"/>
              </a:rPr>
              <a:t>xperiment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An </a:t>
            </a:r>
            <a:r>
              <a:rPr lang="en-US" sz="3500" u="sng" dirty="0">
                <a:latin typeface="Century Gothic" panose="020B0502020202020204" pitchFamily="34" charset="0"/>
              </a:rPr>
              <a:t>experiment </a:t>
            </a:r>
            <a:r>
              <a:rPr lang="en-US" sz="3500" dirty="0">
                <a:latin typeface="Century Gothic" panose="020B0502020202020204" pitchFamily="34" charset="0"/>
              </a:rPr>
              <a:t>imposes </a:t>
            </a:r>
            <a:r>
              <a:rPr lang="en-US" sz="3500" dirty="0" smtClean="0">
                <a:latin typeface="Century Gothic" panose="020B0502020202020204" pitchFamily="34" charset="0"/>
              </a:rPr>
              <a:t>a treatment </a:t>
            </a:r>
            <a:r>
              <a:rPr lang="en-US" sz="3500" dirty="0">
                <a:latin typeface="Century Gothic" panose="020B0502020202020204" pitchFamily="34" charset="0"/>
              </a:rPr>
              <a:t>on individuals to collect data on their responses</a:t>
            </a:r>
            <a:r>
              <a:rPr lang="en-US" sz="35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35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Ex. </a:t>
            </a:r>
            <a:r>
              <a:rPr lang="en-US" sz="3000" dirty="0" smtClean="0">
                <a:latin typeface="Century Gothic" panose="020B0502020202020204" pitchFamily="34" charset="0"/>
              </a:rPr>
              <a:t>A researcher adds acetone to gasoline to measure its effect on fuel efficiency.</a:t>
            </a:r>
            <a:endParaRPr lang="en-US" sz="3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Randomized Controlled </a:t>
            </a:r>
            <a:r>
              <a:rPr lang="en-US" sz="3800" b="1" dirty="0">
                <a:latin typeface="Century Gothic" panose="020B0502020202020204" pitchFamily="34" charset="0"/>
              </a:rPr>
              <a:t>E</a:t>
            </a:r>
            <a:r>
              <a:rPr lang="en-US" sz="3800" b="1" dirty="0" smtClean="0">
                <a:latin typeface="Century Gothic" panose="020B0502020202020204" pitchFamily="34" charset="0"/>
              </a:rPr>
              <a:t>xperiment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Century Gothic" panose="020B0502020202020204" pitchFamily="34" charset="0"/>
              </a:rPr>
              <a:t>In a </a:t>
            </a:r>
            <a:r>
              <a:rPr lang="en-US" sz="2700" u="sng" dirty="0" smtClean="0">
                <a:latin typeface="Century Gothic" panose="020B0502020202020204" pitchFamily="34" charset="0"/>
              </a:rPr>
              <a:t>controlled experiment</a:t>
            </a:r>
            <a:r>
              <a:rPr lang="en-US" sz="2700" dirty="0" smtClean="0">
                <a:latin typeface="Century Gothic" panose="020B0502020202020204" pitchFamily="34" charset="0"/>
              </a:rPr>
              <a:t>, two groups are studied under conditions that are identical except for one variable.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50" y="2556934"/>
            <a:ext cx="605648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99819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>
                <a:latin typeface="Century Gothic" panose="020B0502020202020204" pitchFamily="34" charset="0"/>
              </a:rPr>
              <a:t>In a </a:t>
            </a:r>
            <a:r>
              <a:rPr lang="en-US" sz="2700" u="sng" dirty="0" smtClean="0">
                <a:latin typeface="Century Gothic" panose="020B0502020202020204" pitchFamily="34" charset="0"/>
              </a:rPr>
              <a:t>randomized comparative experiment</a:t>
            </a:r>
            <a:r>
              <a:rPr lang="en-US" sz="2700" dirty="0" smtClean="0">
                <a:latin typeface="Century Gothic" panose="020B0502020202020204" pitchFamily="34" charset="0"/>
              </a:rPr>
              <a:t>, the individuals are assigned to a group at random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700" dirty="0" smtClean="0">
                <a:latin typeface="Century Gothic" panose="020B0502020202020204" pitchFamily="34" charset="0"/>
              </a:rPr>
              <a:t>control group 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700" dirty="0" smtClean="0">
                <a:latin typeface="Century Gothic" panose="020B0502020202020204" pitchFamily="34" charset="0"/>
              </a:rPr>
              <a:t>treatment group</a:t>
            </a:r>
          </a:p>
          <a:p>
            <a:pPr marL="457200" lvl="1" indent="0">
              <a:buFont typeface="Arial" pitchFamily="34" charset="0"/>
              <a:buNone/>
            </a:pPr>
            <a:endParaRPr lang="en-US" sz="27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867400" cy="792162"/>
          </a:xfrm>
          <a:solidFill>
            <a:srgbClr val="FFCCFF"/>
          </a:solidFill>
        </p:spPr>
        <p:txBody>
          <a:bodyPr/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Observational Study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>
            <a:no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An </a:t>
            </a:r>
            <a:r>
              <a:rPr lang="en-US" sz="3500" u="sng" dirty="0">
                <a:latin typeface="Century Gothic" panose="020B0502020202020204" pitchFamily="34" charset="0"/>
              </a:rPr>
              <a:t>observational study </a:t>
            </a:r>
            <a:r>
              <a:rPr lang="en-US" sz="3500" dirty="0">
                <a:latin typeface="Century Gothic" panose="020B0502020202020204" pitchFamily="34" charset="0"/>
              </a:rPr>
              <a:t>observes individuals and measures variables without controlling the individuals or their environment in any way</a:t>
            </a:r>
            <a:r>
              <a:rPr lang="en-US" sz="35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US" sz="3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Ex. </a:t>
            </a:r>
            <a:r>
              <a:rPr lang="en-US" sz="3000" dirty="0" smtClean="0">
                <a:latin typeface="Century Gothic" panose="020B0502020202020204" pitchFamily="34" charset="0"/>
              </a:rPr>
              <a:t>A researcher wants to find out if poor nutrition affects eyesight, but it would be unethical to deliberately subject some individuals to poor nutrition.</a:t>
            </a:r>
            <a:endParaRPr lang="en-US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3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A </a:t>
            </a:r>
            <a:r>
              <a:rPr lang="en-US" sz="2800" dirty="0">
                <a:latin typeface="Century Gothic" panose="020B0502020202020204" pitchFamily="34" charset="0"/>
              </a:rPr>
              <a:t>researcher wants to know if a soil additive makes a fern grow more quickly. He grows one specimen in treated soil and one in untreated soil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/>
            <a:endParaRPr lang="en-US" sz="2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The researcher applies a treatment,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so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the situation is an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experiment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</a:p>
          <a:p>
            <a:pPr marL="0" indent="0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3:  </a:t>
            </a:r>
            <a:r>
              <a:rPr lang="en-US" sz="2500" b="1" dirty="0">
                <a:latin typeface="Century Gothic" panose="020B0502020202020204" pitchFamily="34" charset="0"/>
              </a:rPr>
              <a:t>Explain whether each situation is an experiment or an 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To </a:t>
            </a:r>
            <a:r>
              <a:rPr lang="en-US" sz="2800" dirty="0">
                <a:latin typeface="Century Gothic" panose="020B0502020202020204" pitchFamily="34" charset="0"/>
              </a:rPr>
              <a:t>find out whether car accidents are more likely on rainy days, a </a:t>
            </a:r>
            <a:r>
              <a:rPr lang="en-US" sz="2800" dirty="0" smtClean="0">
                <a:latin typeface="Century Gothic" panose="020B0502020202020204" pitchFamily="34" charset="0"/>
              </a:rPr>
              <a:t>researcher </a:t>
            </a:r>
            <a:r>
              <a:rPr lang="en-US" sz="2800" dirty="0">
                <a:latin typeface="Century Gothic" panose="020B0502020202020204" pitchFamily="34" charset="0"/>
              </a:rPr>
              <a:t>records the weather conditions during 50 randomly selected accidents for the past year.</a:t>
            </a:r>
          </a:p>
          <a:p>
            <a:pPr algn="ctr">
              <a:buAutoNum type="alphaUcPeriod"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researcher gathers data without controlling the individuals or applying a treatment.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situation is an example of an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observational study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4734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4:  </a:t>
            </a:r>
            <a:r>
              <a:rPr lang="en-US" sz="2500" b="1" dirty="0">
                <a:latin typeface="Century Gothic" panose="020B0502020202020204" pitchFamily="34" charset="0"/>
              </a:rPr>
              <a:t>Explain whether each situation is an experiment or an 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55" y="3733800"/>
            <a:ext cx="752094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500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 may affect health, so it is not ethical to assign individuals to a treatment group. </a:t>
            </a:r>
            <a:r>
              <a:rPr lang="en-US" sz="25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Perform an observational study</a:t>
            </a:r>
            <a:r>
              <a:rPr lang="en-US" sz="25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267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8017" y="135467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</a:t>
            </a:r>
            <a:r>
              <a:rPr lang="en-US" sz="3800" b="1" dirty="0" smtClean="0">
                <a:latin typeface="Century Gothic" panose="020B0502020202020204" pitchFamily="34" charset="0"/>
              </a:rPr>
              <a:t>5:  </a:t>
            </a:r>
            <a:r>
              <a:rPr lang="en-US" sz="2500" b="1" dirty="0" smtClean="0">
                <a:latin typeface="Century Gothic" panose="020B0502020202020204" pitchFamily="34" charset="0"/>
              </a:rPr>
              <a:t>Decide whether the following research topic is best addressed through an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experiment</a:t>
            </a:r>
            <a:r>
              <a:rPr lang="en-US" sz="2500" b="1" dirty="0" smtClean="0">
                <a:latin typeface="Century Gothic" panose="020B0502020202020204" pitchFamily="34" charset="0"/>
              </a:rPr>
              <a:t> or an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65238"/>
            <a:ext cx="8153400" cy="353536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latin typeface="Century Gothic" pitchFamily="34" charset="0"/>
              </a:rPr>
              <a:t>Where Does Data Come From?</a:t>
            </a:r>
            <a:endParaRPr lang="en-US" sz="6600" b="1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133600"/>
            <a:ext cx="3581400" cy="340638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 is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bathing in Epsom salt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 group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consists of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the fifty subjects </a:t>
            </a:r>
            <a:r>
              <a:rPr lang="en-US" sz="2400" u="sng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who bathe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in the Epsom </a:t>
            </a:r>
            <a:r>
              <a:rPr lang="en-US" sz="2400" u="sng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salt</a:t>
            </a: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control group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consists of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the fifty subjects who did not</a:t>
            </a: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  <a:endParaRPr lang="en-US" sz="2400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52" y="1797826"/>
            <a:ext cx="5666552" cy="452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4734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</a:t>
            </a:r>
            <a:r>
              <a:rPr lang="en-US" sz="3800" b="1" dirty="0" smtClean="0">
                <a:latin typeface="Century Gothic" panose="020B0502020202020204" pitchFamily="34" charset="0"/>
              </a:rPr>
              <a:t>6:  </a:t>
            </a:r>
            <a:r>
              <a:rPr lang="en-US" sz="2500" b="1" dirty="0" smtClean="0">
                <a:latin typeface="Century Gothic" panose="020B0502020202020204" pitchFamily="34" charset="0"/>
              </a:rPr>
              <a:t>Describe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treatment</a:t>
            </a:r>
            <a:r>
              <a:rPr lang="en-US" sz="2500" b="1" dirty="0" smtClean="0">
                <a:latin typeface="Century Gothic" panose="020B0502020202020204" pitchFamily="34" charset="0"/>
              </a:rPr>
              <a:t>,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treatment group</a:t>
            </a:r>
            <a:r>
              <a:rPr lang="en-US" sz="2500" b="1" dirty="0" smtClean="0">
                <a:latin typeface="Century Gothic" panose="020B0502020202020204" pitchFamily="34" charset="0"/>
              </a:rPr>
              <a:t>, and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control group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86532"/>
              </p:ext>
            </p:extLst>
          </p:nvPr>
        </p:nvGraphicFramePr>
        <p:xfrm>
          <a:off x="609600" y="2038290"/>
          <a:ext cx="8077200" cy="2621236"/>
        </p:xfrm>
        <a:graphic>
          <a:graphicData uri="http://schemas.openxmlformats.org/drawingml/2006/table">
            <a:tbl>
              <a:tblPr/>
              <a:tblGrid>
                <a:gridCol w="275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A: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B: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C: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47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Choose 50 people who have at least one serving of soy a day and 50 who don’t, and check their cholesterol levels.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Randomly choose 100 people. Ask how many servings of soy they have a week, and ask if their cholesterol levels are high.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Randomly choose 50 people to eat at least one serving of soy a day, and 50 people not to, and monitor their cholesterol levels.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933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Observational Study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933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Survey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95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Experiment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8017" y="135466"/>
            <a:ext cx="8763000" cy="1540934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7:  </a:t>
            </a:r>
            <a:r>
              <a:rPr lang="en-US" sz="2500" b="1" dirty="0" smtClean="0">
                <a:latin typeface="Century Gothic" panose="020B0502020202020204" pitchFamily="34" charset="0"/>
              </a:rPr>
              <a:t>Classify each method as a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survey</a:t>
            </a:r>
            <a:r>
              <a:rPr lang="en-US" sz="2500" b="1" dirty="0" smtClean="0">
                <a:latin typeface="Century Gothic" panose="020B0502020202020204" pitchFamily="34" charset="0"/>
              </a:rPr>
              <a:t>,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experiment</a:t>
            </a:r>
            <a:r>
              <a:rPr lang="en-US" sz="2500" b="1" dirty="0" smtClean="0">
                <a:latin typeface="Century Gothic" panose="020B0502020202020204" pitchFamily="34" charset="0"/>
              </a:rPr>
              <a:t>, or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428648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096000" cy="3962400"/>
          </a:xfrm>
          <a:solidFill>
            <a:srgbClr val="FFCCFF"/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51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5100" b="1" u="sng" dirty="0" smtClean="0">
                <a:latin typeface="Century Gothic" pitchFamily="34" charset="0"/>
              </a:rPr>
              <a:t>CLASSWORK</a:t>
            </a:r>
          </a:p>
          <a:p>
            <a:pPr algn="ctr">
              <a:buNone/>
            </a:pPr>
            <a:r>
              <a:rPr lang="en-US" sz="5100" b="1" dirty="0" smtClean="0">
                <a:latin typeface="Century Gothic" pitchFamily="34" charset="0"/>
              </a:rPr>
              <a:t>Worksheet </a:t>
            </a:r>
          </a:p>
          <a:p>
            <a:pPr algn="ctr">
              <a:buNone/>
            </a:pPr>
            <a:endParaRPr lang="en-US" sz="51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Survey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525963"/>
          </a:xfrm>
        </p:spPr>
        <p:txBody>
          <a:bodyPr/>
          <a:lstStyle/>
          <a:p>
            <a:r>
              <a:rPr lang="en-US" sz="3000" dirty="0">
                <a:latin typeface="Century Gothic" panose="020B0502020202020204" pitchFamily="34" charset="0"/>
              </a:rPr>
              <a:t>A </a:t>
            </a:r>
            <a:r>
              <a:rPr lang="en-US" sz="3000" u="sng" dirty="0">
                <a:latin typeface="Century Gothic" panose="020B0502020202020204" pitchFamily="34" charset="0"/>
              </a:rPr>
              <a:t>survey </a:t>
            </a:r>
            <a:r>
              <a:rPr lang="en-US" sz="3000" dirty="0">
                <a:latin typeface="Century Gothic" panose="020B0502020202020204" pitchFamily="34" charset="0"/>
              </a:rPr>
              <a:t>chooses a </a:t>
            </a:r>
            <a:r>
              <a:rPr lang="en-US" sz="3000" dirty="0">
                <a:solidFill>
                  <a:srgbClr val="FF0000"/>
                </a:solidFill>
                <a:latin typeface="Century Gothic" panose="020B0502020202020204" pitchFamily="34" charset="0"/>
              </a:rPr>
              <a:t>sample</a:t>
            </a:r>
            <a:r>
              <a:rPr lang="en-US" sz="3000" dirty="0">
                <a:latin typeface="Century Gothic" panose="020B0502020202020204" pitchFamily="34" charset="0"/>
              </a:rPr>
              <a:t> of a </a:t>
            </a:r>
            <a:r>
              <a:rPr lang="en-US" sz="3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population</a:t>
            </a:r>
            <a:r>
              <a:rPr lang="en-US" sz="3000" dirty="0" smtClean="0">
                <a:latin typeface="Century Gothic" panose="020B0502020202020204" pitchFamily="34" charset="0"/>
              </a:rPr>
              <a:t> </a:t>
            </a:r>
            <a:r>
              <a:rPr lang="en-US" sz="3000" dirty="0">
                <a:latin typeface="Century Gothic" panose="020B0502020202020204" pitchFamily="34" charset="0"/>
              </a:rPr>
              <a:t>and interviews them to collect desired data</a:t>
            </a:r>
            <a:r>
              <a:rPr lang="en-US" sz="30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 Gothic" panose="020B0502020202020204" pitchFamily="34" charset="0"/>
              </a:rPr>
              <a:t>Ex. </a:t>
            </a:r>
            <a:r>
              <a:rPr lang="en-US" sz="2500" dirty="0" smtClean="0">
                <a:latin typeface="Century Gothic" panose="020B0502020202020204" pitchFamily="34" charset="0"/>
              </a:rPr>
              <a:t>Ask 50 shoppers at the mall what their favorite store is.</a:t>
            </a:r>
            <a:endParaRPr lang="en-US" sz="2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Different Sampling Methods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1" dirty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Self-Selected :</a:t>
            </a:r>
            <a:r>
              <a:rPr lang="en-US" sz="2200" dirty="0" smtClean="0">
                <a:latin typeface="Century Gothic" pitchFamily="34" charset="0"/>
              </a:rPr>
              <a:t> members of a population can volunteer to be in the sample.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Systematic: </a:t>
            </a:r>
            <a:r>
              <a:rPr lang="en-US" sz="2200" dirty="0" smtClean="0">
                <a:latin typeface="Century Gothic" pitchFamily="34" charset="0"/>
              </a:rPr>
              <a:t>a rule is used to select members of a population, such as selecting every other person.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Convenience: </a:t>
            </a:r>
            <a:r>
              <a:rPr lang="en-US" sz="2200" dirty="0" smtClean="0">
                <a:latin typeface="Century Gothic" pitchFamily="34" charset="0"/>
              </a:rPr>
              <a:t>easy-to-reach members of a population are selected, such as those in the first row.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862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Random: </a:t>
            </a:r>
            <a:r>
              <a:rPr lang="en-US" sz="2200" dirty="0" smtClean="0">
                <a:latin typeface="Century Gothic" pitchFamily="34" charset="0"/>
              </a:rPr>
              <a:t>each member of a population has an equal chance of being selected.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768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Stratified: </a:t>
            </a:r>
            <a:r>
              <a:rPr lang="en-US" sz="2200" dirty="0">
                <a:latin typeface="Century Gothic" pitchFamily="34" charset="0"/>
              </a:rPr>
              <a:t>T</a:t>
            </a:r>
            <a:r>
              <a:rPr lang="en-US" sz="2200" dirty="0" smtClean="0">
                <a:latin typeface="Century Gothic" pitchFamily="34" charset="0"/>
              </a:rPr>
              <a:t>he population is first divided into groups. Then members are randomly chosen from each group.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57150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Clustered: </a:t>
            </a:r>
            <a:r>
              <a:rPr lang="en-US" sz="2200" dirty="0">
                <a:latin typeface="Century Gothic" pitchFamily="34" charset="0"/>
              </a:rPr>
              <a:t>T</a:t>
            </a:r>
            <a:r>
              <a:rPr lang="en-US" sz="2200" dirty="0" smtClean="0">
                <a:latin typeface="Century Gothic" pitchFamily="34" charset="0"/>
              </a:rPr>
              <a:t>he population is first divided into groups. A sample of the groups is randomly chosen. All members of the chosen groups are surveyed. </a:t>
            </a:r>
            <a:endParaRPr lang="en-US" sz="2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Example: </a:t>
            </a:r>
            <a:r>
              <a:rPr lang="en-US" sz="2400" b="1" dirty="0" smtClean="0">
                <a:latin typeface="Century Gothic" pitchFamily="34" charset="0"/>
              </a:rPr>
              <a:t>A teacher wants to find out how many hours 	      students studied for a history quiz. Identify   	      the type of sample described: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a) Before leaving the room, the teacher asks students to write the number of hours they studied for the quiz on the whiteboard if they want to participate.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21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b) The teacher selects students randomly from an alphabetical list and asks the selected student how many hours they studied for the quiz.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72135"/>
            <a:ext cx="2133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Self-Selected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4335"/>
            <a:ext cx="152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Random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65238"/>
            <a:ext cx="8153400" cy="353536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800080"/>
                </a:solidFill>
                <a:latin typeface="Century Gothic" pitchFamily="34" charset="0"/>
              </a:rPr>
              <a:t>Is the Data Trustworthy?</a:t>
            </a:r>
            <a:endParaRPr lang="en-US" sz="6600" b="1" i="1" dirty="0">
              <a:solidFill>
                <a:srgbClr val="80008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Biased VS Unbiased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1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Biased Sample :</a:t>
            </a:r>
            <a:r>
              <a:rPr lang="en-US" sz="2400" dirty="0" smtClean="0">
                <a:latin typeface="Century Gothic" pitchFamily="34" charset="0"/>
              </a:rPr>
              <a:t> over represents or under represents part of 		          the population.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17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Unbiased Sample: </a:t>
            </a:r>
            <a:r>
              <a:rPr lang="en-US" sz="2400" dirty="0" smtClean="0">
                <a:latin typeface="Century Gothic" pitchFamily="34" charset="0"/>
              </a:rPr>
              <a:t>representative of the population you 			  want information about.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59959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entury Gothic" pitchFamily="34" charset="0"/>
              </a:rPr>
              <a:t>*think about who would be </a:t>
            </a:r>
            <a:r>
              <a:rPr lang="en-US" sz="2200" smtClean="0">
                <a:latin typeface="Century Gothic" pitchFamily="34" charset="0"/>
              </a:rPr>
              <a:t>answering and </a:t>
            </a:r>
            <a:r>
              <a:rPr lang="en-US" sz="2200" dirty="0" smtClean="0">
                <a:latin typeface="Century Gothic" pitchFamily="34" charset="0"/>
              </a:rPr>
              <a:t>where </a:t>
            </a:r>
            <a:r>
              <a:rPr lang="en-US" sz="2200" smtClean="0">
                <a:latin typeface="Century Gothic" pitchFamily="34" charset="0"/>
              </a:rPr>
              <a:t>they are </a:t>
            </a:r>
            <a:r>
              <a:rPr lang="en-US" sz="2200" dirty="0" smtClean="0">
                <a:latin typeface="Century Gothic" pitchFamily="34" charset="0"/>
              </a:rPr>
              <a:t>when they’re answering*</a:t>
            </a:r>
            <a:endParaRPr lang="en-US" sz="2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Example: </a:t>
            </a:r>
            <a:r>
              <a:rPr lang="en-US" sz="2400" b="1" dirty="0" smtClean="0">
                <a:latin typeface="Century Gothic" pitchFamily="34" charset="0"/>
              </a:rPr>
              <a:t>A teacher wants to find out how many hours 	      students studied for a history quiz.  Identify 	      the type of sample described: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a) Before leaving the room, the teacher asks students to write the number of hours they studied for the quiz on the whiteboard if they want to participate.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b) The teacher selects students randomly from an alphabetical list and asks the selected student how many hours they studied for the quiz.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72135"/>
            <a:ext cx="2133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Self-Selected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4335"/>
            <a:ext cx="152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Random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3276601"/>
            <a:ext cx="1219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Biased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638800"/>
            <a:ext cx="1600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U</a:t>
            </a:r>
            <a:r>
              <a:rPr lang="en-US" sz="2400" dirty="0" smtClean="0">
                <a:latin typeface="Century Gothic" pitchFamily="34" charset="0"/>
              </a:rPr>
              <a:t>nbiased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25562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How to: </a:t>
            </a:r>
            <a:br>
              <a:rPr lang="en-US" sz="3800" b="1" dirty="0" smtClean="0">
                <a:latin typeface="Century Gothic" panose="020B0502020202020204" pitchFamily="34" charset="0"/>
              </a:rPr>
            </a:br>
            <a:r>
              <a:rPr lang="en-US" sz="3800" b="1" dirty="0" smtClean="0">
                <a:latin typeface="Century Gothic" panose="020B0502020202020204" pitchFamily="34" charset="0"/>
              </a:rPr>
              <a:t>Convert from a </a:t>
            </a:r>
            <a:r>
              <a:rPr lang="en-US" sz="3800" b="1" u="sng" dirty="0" smtClean="0">
                <a:latin typeface="Century Gothic" panose="020B0502020202020204" pitchFamily="34" charset="0"/>
              </a:rPr>
              <a:t>Sample</a:t>
            </a:r>
            <a:r>
              <a:rPr lang="en-US" sz="3800" b="1" dirty="0" smtClean="0">
                <a:latin typeface="Century Gothic" panose="020B0502020202020204" pitchFamily="34" charset="0"/>
              </a:rPr>
              <a:t> to </a:t>
            </a:r>
            <a:r>
              <a:rPr lang="en-US" sz="3800" b="1" u="sng" dirty="0" smtClean="0">
                <a:latin typeface="Century Gothic" panose="020B0502020202020204" pitchFamily="34" charset="0"/>
              </a:rPr>
              <a:t>Population</a:t>
            </a:r>
            <a:endParaRPr lang="en-US" sz="3800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Based on a sample, </a:t>
            </a:r>
          </a:p>
          <a:p>
            <a:r>
              <a:rPr lang="en-US" sz="3500" dirty="0" smtClean="0">
                <a:latin typeface="Century Gothic" panose="020B0502020202020204" pitchFamily="34" charset="0"/>
              </a:rPr>
              <a:t>we use the results of a statistic to try to estimate the parameters of the population. </a:t>
            </a:r>
          </a:p>
          <a:p>
            <a:r>
              <a:rPr lang="en-US" sz="3500" dirty="0" smtClean="0">
                <a:latin typeface="Century Gothic" panose="020B0502020202020204" pitchFamily="34" charset="0"/>
              </a:rPr>
              <a:t>We do this by setting up a proportion.</a:t>
            </a:r>
            <a:endParaRPr lang="en-US" sz="35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5083811"/>
                <a:ext cx="8382000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𝑠𝑡𝑎𝑡𝑖𝑠𝑡𝑖𝑐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𝑠𝑎𝑚𝑝𝑙𝑒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𝑠𝑖𝑧𝑒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𝑒𝑠𝑡𝑖𝑚𝑎𝑡𝑒𝑑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𝑝𝑎𝑟𝑎𝑚𝑒𝑡𝑒𝑟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83811"/>
                <a:ext cx="8382000" cy="12407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8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982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Times New Roman</vt:lpstr>
      <vt:lpstr>Verdana</vt:lpstr>
      <vt:lpstr>Office Theme</vt:lpstr>
      <vt:lpstr>iRespondQuestionMaster</vt:lpstr>
      <vt:lpstr>iRespondGraphMaster</vt:lpstr>
      <vt:lpstr>Samples, Experimental , &amp; Observational Studies</vt:lpstr>
      <vt:lpstr>Where Does Data Come From?</vt:lpstr>
      <vt:lpstr>Survey</vt:lpstr>
      <vt:lpstr>Different Sampling Methods</vt:lpstr>
      <vt:lpstr>Example: A teacher wants to find out how many hours        students studied for a history quiz. Identify          the type of sample described:</vt:lpstr>
      <vt:lpstr>Is the Data Trustworthy?</vt:lpstr>
      <vt:lpstr>Biased VS Unbiased</vt:lpstr>
      <vt:lpstr>Example: A teacher wants to find out how many hours        students studied for a history quiz.  Identify        the type of sample described:</vt:lpstr>
      <vt:lpstr>How to:  Convert from a Sample to Population</vt:lpstr>
      <vt:lpstr>Example 1</vt:lpstr>
      <vt:lpstr>PowerPoint Presentation</vt:lpstr>
      <vt:lpstr>Experiments and Observational Studies</vt:lpstr>
      <vt:lpstr>Vocabulary</vt:lpstr>
      <vt:lpstr>Experiment</vt:lpstr>
      <vt:lpstr>Randomized Controlled Experiment</vt:lpstr>
      <vt:lpstr>Observational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Distributions and Drawing Conclusions from Samples</dc:title>
  <dc:creator>Kathryn Reagin</dc:creator>
  <cp:lastModifiedBy>Allerie Sweet</cp:lastModifiedBy>
  <cp:revision>105</cp:revision>
  <cp:lastPrinted>2016-11-29T15:10:23Z</cp:lastPrinted>
  <dcterms:created xsi:type="dcterms:W3CDTF">2010-11-19T03:18:46Z</dcterms:created>
  <dcterms:modified xsi:type="dcterms:W3CDTF">2017-05-08T15:54:32Z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