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8" r:id="rId2"/>
    <p:sldMasterId id="2147483680" r:id="rId3"/>
  </p:sldMasterIdLst>
  <p:notesMasterIdLst>
    <p:notesMasterId r:id="rId18"/>
  </p:notesMasterIdLst>
  <p:sldIdLst>
    <p:sldId id="257" r:id="rId4"/>
    <p:sldId id="290" r:id="rId5"/>
    <p:sldId id="271" r:id="rId6"/>
    <p:sldId id="273" r:id="rId7"/>
    <p:sldId id="275" r:id="rId8"/>
    <p:sldId id="287" r:id="rId9"/>
    <p:sldId id="276" r:id="rId10"/>
    <p:sldId id="278" r:id="rId11"/>
    <p:sldId id="291" r:id="rId12"/>
    <p:sldId id="279" r:id="rId13"/>
    <p:sldId id="261" r:id="rId14"/>
    <p:sldId id="280" r:id="rId15"/>
    <p:sldId id="288" r:id="rId16"/>
    <p:sldId id="28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0000"/>
    <a:srgbClr val="009900"/>
    <a:srgbClr val="333333"/>
    <a:srgbClr val="808080"/>
    <a:srgbClr val="5F5F5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4" d="100"/>
          <a:sy n="44" d="100"/>
        </p:scale>
        <p:origin x="292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C32928A-EC87-445E-ABDA-6833523CC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6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AVAH1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5000" y="914400"/>
            <a:ext cx="6629400" cy="3962400"/>
          </a:xfrm>
        </p:spPr>
        <p:txBody>
          <a:bodyPr/>
          <a:lstStyle>
            <a:lvl1pPr algn="l">
              <a:defRPr sz="7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181600"/>
            <a:ext cx="6629400" cy="914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09192-F5AF-43D8-86D2-9377765C4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4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24E4A-669A-4642-A5CC-2C6835F49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2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7526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762000"/>
            <a:ext cx="51054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AC6A8-DAE3-4C6F-BCBC-C16C309D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60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7010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1CCF5-E941-473B-A400-19D9D7648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92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79469-2A5D-4334-83FA-E1462A58C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34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429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429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DFB18-549C-46EF-B765-D8CD4F212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21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3BD1F-0621-42B4-98C0-D1D9ECC03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8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0F5B7-9D0F-4CB3-8D8E-4AFB9DCDE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00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DB540-0C48-4F1E-8514-E488038D1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15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89FDA-78F5-40A0-959A-3F44CE360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62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7135-11EB-468E-AAF1-3D896C01D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AA9AF-75F1-43F3-9FFD-84067FC1D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87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1981200"/>
            <a:ext cx="7010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AB38A-A1BE-4F5B-8704-79176E871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78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752600" cy="53340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762000"/>
            <a:ext cx="5105400" cy="533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175A7-AE56-4A51-B3AD-0A840180B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17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7010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131E9-C637-4493-8852-7C8662FF0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91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03248-E692-4E6C-9B53-F848F9E44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613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429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429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C676-2F40-44E9-9B63-6C7B98B70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377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07D22-9780-496E-A7B9-8DF768149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4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282B-96C3-4319-B5DE-0C1A2B0BE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472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2F6B4-549A-4F85-A2A5-0C399871B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585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5B2F4-8C0A-49FC-BF42-A7F3F2386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164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A2637-BB34-4541-BD75-E06BD9AF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8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F7C4C-F683-4724-A85C-7CDD8F458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928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1981200"/>
            <a:ext cx="7010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BFA55-A924-403D-B36F-785F9818E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689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752600" cy="53340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762000"/>
            <a:ext cx="5105400" cy="533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F3215-672B-47C4-BE5B-436832639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A97CA-42BF-4789-AB6F-284B7A9C7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2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9371B-4D18-44D3-83FB-0FC2068C9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2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A422E-2730-4363-817E-DFCDC4D4B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5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8A2F8-EC6C-4134-B181-ABAD7DC0E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0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A77B9-5746-44AD-B505-03E985CB4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9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DE7F2-1382-4ACE-B7F4-DAA0BBE07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4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3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4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VAH1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7620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94A2E93-C384-48EC-BF3B-6DEBD79BA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AVAH1TL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  <a:latin typeface="Gill Sans MT" pitchFamily="34" charset="0"/>
              </a:rPr>
              <a:t>iRespond Question Master</a:t>
            </a:r>
          </a:p>
        </p:txBody>
      </p:sp>
      <p:sp>
        <p:nvSpPr>
          <p:cNvPr id="2052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A.) Response A</a:t>
            </a:r>
          </a:p>
        </p:txBody>
      </p:sp>
      <p:sp>
        <p:nvSpPr>
          <p:cNvPr id="2053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B.) Response B</a:t>
            </a:r>
          </a:p>
        </p:txBody>
      </p:sp>
      <p:sp>
        <p:nvSpPr>
          <p:cNvPr id="2054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C.) Response C</a:t>
            </a:r>
          </a:p>
        </p:txBody>
      </p:sp>
      <p:sp>
        <p:nvSpPr>
          <p:cNvPr id="2055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D.) Response D</a:t>
            </a:r>
          </a:p>
        </p:txBody>
      </p:sp>
      <p:sp>
        <p:nvSpPr>
          <p:cNvPr id="2056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AVAH1TL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6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7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8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9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0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1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05000" y="914400"/>
            <a:ext cx="6629400" cy="992038"/>
          </a:xfrm>
        </p:spPr>
        <p:txBody>
          <a:bodyPr/>
          <a:lstStyle/>
          <a:p>
            <a:pPr eaLnBrk="1" hangingPunct="1"/>
            <a:r>
              <a:rPr lang="en-US" altLang="en-US" sz="5400" u="sng" dirty="0"/>
              <a:t>Homework Check</a:t>
            </a:r>
            <a:endParaRPr lang="en-US" altLang="en-US" sz="5400" u="sng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23850"/>
            <a:ext cx="7246231" cy="788988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Ex. 5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726692" y="828797"/>
            <a:ext cx="7061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fourth term of a geometric sequence is 8, and the 7</a:t>
            </a:r>
            <a:r>
              <a:rPr lang="en-US" sz="28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term is 1.  Find the geometric rule. 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19879" y="2247531"/>
            <a:ext cx="2333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 dirty="0">
                <a:solidFill>
                  <a:schemeClr val="accent2"/>
                </a:solidFill>
                <a:latin typeface="Tahoma" pitchFamily="34" charset="0"/>
              </a:rPr>
              <a:t>4</a:t>
            </a: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 = 8</a:t>
            </a:r>
            <a:endParaRPr lang="en-US" altLang="en-US" sz="3200" baseline="30000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33808" name="Text Box 5"/>
          <p:cNvSpPr txBox="1">
            <a:spLocks noChangeArrowheads="1"/>
          </p:cNvSpPr>
          <p:nvPr/>
        </p:nvSpPr>
        <p:spPr bwMode="auto">
          <a:xfrm>
            <a:off x="1293716" y="3012705"/>
            <a:ext cx="1381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 dirty="0">
                <a:solidFill>
                  <a:schemeClr val="accent2"/>
                </a:solidFill>
                <a:latin typeface="Tahoma" pitchFamily="34" charset="0"/>
              </a:rPr>
              <a:t>7</a:t>
            </a: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 = 1</a:t>
            </a:r>
            <a:endParaRPr lang="en-US" altLang="en-US" sz="3200" baseline="30000" dirty="0">
              <a:solidFill>
                <a:schemeClr val="accent2"/>
              </a:solidFill>
              <a:latin typeface="Tahoma" pitchFamily="34" charset="0"/>
            </a:endParaRPr>
          </a:p>
        </p:txBody>
      </p:sp>
      <p:graphicFrame>
        <p:nvGraphicFramePr>
          <p:cNvPr id="553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732655"/>
              </p:ext>
            </p:extLst>
          </p:nvPr>
        </p:nvGraphicFramePr>
        <p:xfrm>
          <a:off x="3616734" y="3215433"/>
          <a:ext cx="13065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3" name="Equation" r:id="rId3" imgW="457200" imgH="203040" progId="Equation.DSMT4">
                  <p:embed/>
                </p:oleObj>
              </mc:Choice>
              <mc:Fallback>
                <p:oleObj name="Equation" r:id="rId3" imgW="45720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734" y="3215433"/>
                        <a:ext cx="130651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345561"/>
              </p:ext>
            </p:extLst>
          </p:nvPr>
        </p:nvGraphicFramePr>
        <p:xfrm>
          <a:off x="3423984" y="3994478"/>
          <a:ext cx="1247775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4" name="Equation" r:id="rId5" imgW="431640" imgH="406080" progId="Equation.DSMT4">
                  <p:embed/>
                </p:oleObj>
              </mc:Choice>
              <mc:Fallback>
                <p:oleObj name="Equation" r:id="rId5" imgW="431640" imgH="406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3984" y="3994478"/>
                        <a:ext cx="1247775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740745"/>
              </p:ext>
            </p:extLst>
          </p:nvPr>
        </p:nvGraphicFramePr>
        <p:xfrm>
          <a:off x="3423984" y="5216525"/>
          <a:ext cx="1120775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5" name="Equation" r:id="rId7" imgW="380880" imgH="406080" progId="Equation.DSMT4">
                  <p:embed/>
                </p:oleObj>
              </mc:Choice>
              <mc:Fallback>
                <p:oleObj name="Equation" r:id="rId7" imgW="380880" imgH="4060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3984" y="5216525"/>
                        <a:ext cx="1120775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509962"/>
              </p:ext>
            </p:extLst>
          </p:nvPr>
        </p:nvGraphicFramePr>
        <p:xfrm>
          <a:off x="485775" y="4618038"/>
          <a:ext cx="2784475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6" name="Equation" r:id="rId9" imgW="939600" imgH="482400" progId="Equation.DSMT4">
                  <p:embed/>
                </p:oleObj>
              </mc:Choice>
              <mc:Fallback>
                <p:oleObj name="Equation" r:id="rId9" imgW="939600" imgH="4824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4618038"/>
                        <a:ext cx="2784475" cy="1430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537856"/>
              </p:ext>
            </p:extLst>
          </p:nvPr>
        </p:nvGraphicFramePr>
        <p:xfrm>
          <a:off x="6009639" y="1642015"/>
          <a:ext cx="2709863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7" name="Equation" r:id="rId11" imgW="914400" imgH="482400" progId="Equation.DSMT4">
                  <p:embed/>
                </p:oleObj>
              </mc:Choice>
              <mc:Fallback>
                <p:oleObj name="Equation" r:id="rId11" imgW="914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9639" y="1642015"/>
                        <a:ext cx="2709863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985539"/>
              </p:ext>
            </p:extLst>
          </p:nvPr>
        </p:nvGraphicFramePr>
        <p:xfrm>
          <a:off x="6235857" y="2954549"/>
          <a:ext cx="225742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8" name="Equation" r:id="rId13" imgW="761760" imgH="482400" progId="Equation.DSMT4">
                  <p:embed/>
                </p:oleObj>
              </mc:Choice>
              <mc:Fallback>
                <p:oleObj name="Equation" r:id="rId13" imgW="761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857" y="2954549"/>
                        <a:ext cx="2257425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424328"/>
              </p:ext>
            </p:extLst>
          </p:nvPr>
        </p:nvGraphicFramePr>
        <p:xfrm>
          <a:off x="6283325" y="4265613"/>
          <a:ext cx="2106613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9" name="Equation" r:id="rId15" imgW="711000" imgH="457200" progId="Equation.DSMT4">
                  <p:embed/>
                </p:oleObj>
              </mc:Choice>
              <mc:Fallback>
                <p:oleObj name="Equation" r:id="rId15" imgW="711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4265613"/>
                        <a:ext cx="2106613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486579"/>
              </p:ext>
            </p:extLst>
          </p:nvPr>
        </p:nvGraphicFramePr>
        <p:xfrm>
          <a:off x="6630350" y="5527030"/>
          <a:ext cx="14684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0" name="Equation" r:id="rId17" imgW="495000" imgH="228600" progId="Equation.DSMT4">
                  <p:embed/>
                </p:oleObj>
              </mc:Choice>
              <mc:Fallback>
                <p:oleObj name="Equation" r:id="rId17" imgW="495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0350" y="5527030"/>
                        <a:ext cx="146843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>
            <a:extLst>
              <a:ext uri="{FF2B5EF4-FFF2-40B4-BE49-F238E27FC236}">
                <a16:creationId xmlns:a16="http://schemas.microsoft.com/office/drawing/2014/main" id="{ABBBCFC8-3B70-4404-9EAD-7205BB4CF1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226659"/>
              </p:ext>
            </p:extLst>
          </p:nvPr>
        </p:nvGraphicFramePr>
        <p:xfrm>
          <a:off x="3203621" y="1737315"/>
          <a:ext cx="254476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1" name="Equation" r:id="rId19" imgW="876240" imgH="253800" progId="Equation.DSMT4">
                  <p:embed/>
                </p:oleObj>
              </mc:Choice>
              <mc:Fallback>
                <p:oleObj name="Equation" r:id="rId19" imgW="876240" imgH="253800" progId="Equation.DSMT4">
                  <p:embed/>
                  <p:pic>
                    <p:nvPicPr>
                      <p:cNvPr id="512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621" y="1737315"/>
                        <a:ext cx="2544763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>
            <a:extLst>
              <a:ext uri="{FF2B5EF4-FFF2-40B4-BE49-F238E27FC236}">
                <a16:creationId xmlns:a16="http://schemas.microsoft.com/office/drawing/2014/main" id="{AF924A0B-A674-4FA4-A2BC-D9417AD718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830217"/>
              </p:ext>
            </p:extLst>
          </p:nvPr>
        </p:nvGraphicFramePr>
        <p:xfrm>
          <a:off x="3079750" y="2468563"/>
          <a:ext cx="26924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2" name="Equation" r:id="rId21" imgW="927000" imgH="253800" progId="Equation.DSMT4">
                  <p:embed/>
                </p:oleObj>
              </mc:Choice>
              <mc:Fallback>
                <p:oleObj name="Equation" r:id="rId21" imgW="927000" imgH="253800" progId="Equation.DSMT4">
                  <p:embed/>
                  <p:pic>
                    <p:nvPicPr>
                      <p:cNvPr id="16" name="Object 6">
                        <a:extLst>
                          <a:ext uri="{FF2B5EF4-FFF2-40B4-BE49-F238E27FC236}">
                            <a16:creationId xmlns:a16="http://schemas.microsoft.com/office/drawing/2014/main" id="{ABBBCFC8-3B70-4404-9EAD-7205BB4CF1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0" y="2468563"/>
                        <a:ext cx="269240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909163E7-A822-45F2-9BB8-F9BD1901417A}"/>
              </a:ext>
            </a:extLst>
          </p:cNvPr>
          <p:cNvSpPr/>
          <p:nvPr/>
        </p:nvSpPr>
        <p:spPr>
          <a:xfrm>
            <a:off x="485775" y="4508500"/>
            <a:ext cx="2834865" cy="1539875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33808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906149"/>
              </p:ext>
            </p:extLst>
          </p:nvPr>
        </p:nvGraphicFramePr>
        <p:xfrm>
          <a:off x="2451100" y="2209800"/>
          <a:ext cx="4114800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" name="MathType Equation" r:id="rId3" imgW="914400" imgH="419100" progId="Equation">
                  <p:embed/>
                </p:oleObj>
              </mc:Choice>
              <mc:Fallback>
                <p:oleObj name="MathType Equation" r:id="rId3" imgW="914400" imgH="419100" progId="Equatio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2209800"/>
                        <a:ext cx="4114800" cy="188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/>
              <a:t>Sum of a finite geometric </a:t>
            </a:r>
            <a:r>
              <a:rPr lang="en-US" altLang="en-US" sz="3200" b="1" dirty="0">
                <a:solidFill>
                  <a:srgbClr val="FF0000"/>
                </a:solidFill>
              </a:rPr>
              <a:t>series</a:t>
            </a:r>
            <a:br>
              <a:rPr lang="en-US" altLang="en-US" sz="3200" b="1" dirty="0"/>
            </a:br>
            <a:endParaRPr lang="en-US" altLang="en-US" sz="3200" b="1" dirty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152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Ex. 6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119313" y="885825"/>
            <a:ext cx="2584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Find the sum: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597297"/>
              </p:ext>
            </p:extLst>
          </p:nvPr>
        </p:nvGraphicFramePr>
        <p:xfrm>
          <a:off x="4491038" y="633413"/>
          <a:ext cx="2341562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4" name="Equation" r:id="rId3" imgW="850680" imgH="431640" progId="Equation.DSMT4">
                  <p:embed/>
                </p:oleObj>
              </mc:Choice>
              <mc:Fallback>
                <p:oleObj name="Equation" r:id="rId3" imgW="85068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038" y="633413"/>
                        <a:ext cx="2341562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434673"/>
              </p:ext>
            </p:extLst>
          </p:nvPr>
        </p:nvGraphicFramePr>
        <p:xfrm>
          <a:off x="2862263" y="2205228"/>
          <a:ext cx="28670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5" name="MathType Equation" r:id="rId5" imgW="914400" imgH="403932" progId="Equation">
                  <p:embed/>
                </p:oleObj>
              </mc:Choice>
              <mc:Fallback>
                <p:oleObj name="MathType Equation" r:id="rId5" imgW="914400" imgH="403932" progId="Equation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2205228"/>
                        <a:ext cx="28670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2535238" y="3840163"/>
          <a:ext cx="353218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6" name="MathType Equation" r:id="rId7" imgW="1127760" imgH="403932" progId="Equation">
                  <p:embed/>
                </p:oleObj>
              </mc:Choice>
              <mc:Fallback>
                <p:oleObj name="MathType Equation" r:id="rId7" imgW="1127760" imgH="403932" progId="Equatio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3840163"/>
                        <a:ext cx="3532187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6210300" y="4201668"/>
            <a:ext cx="1637475" cy="5889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= 1.714</a:t>
            </a:r>
            <a:endParaRPr lang="en-US" altLang="en-US" sz="3200" baseline="30000">
              <a:solidFill>
                <a:schemeClr val="accent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28650" y="323850"/>
            <a:ext cx="7246231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 MT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 MT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 MT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 MT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 MT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 MT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 MT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 MT" pitchFamily="34" charset="0"/>
              </a:defRPr>
            </a:lvl9pPr>
          </a:lstStyle>
          <a:p>
            <a:pPr algn="l" eaLnBrk="1" hangingPunct="1"/>
            <a:r>
              <a:rPr lang="en-US" altLang="en-US" kern="0" dirty="0"/>
              <a:t>Ex. 7</a:t>
            </a:r>
          </a:p>
        </p:txBody>
      </p:sp>
      <p:graphicFrame>
        <p:nvGraphicFramePr>
          <p:cNvPr id="14" name="Object 4">
            <a:extLst>
              <a:ext uri="{FF2B5EF4-FFF2-40B4-BE49-F238E27FC236}">
                <a16:creationId xmlns:a16="http://schemas.microsoft.com/office/drawing/2014/main" id="{59DBE086-D1E8-4612-98BF-95284089E3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209117"/>
              </p:ext>
            </p:extLst>
          </p:nvPr>
        </p:nvGraphicFramePr>
        <p:xfrm>
          <a:off x="5768296" y="3118656"/>
          <a:ext cx="2337027" cy="128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9" name="Equation" r:id="rId3" imgW="787320" imgH="431640" progId="Equation.DSMT4">
                  <p:embed/>
                </p:oleObj>
              </mc:Choice>
              <mc:Fallback>
                <p:oleObj name="Equation" r:id="rId3" imgW="787320" imgH="431640" progId="Equation.DSMT4">
                  <p:embed/>
                  <p:pic>
                    <p:nvPicPr>
                      <p:cNvPr id="368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8296" y="3118656"/>
                        <a:ext cx="2337027" cy="128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4">
            <a:extLst>
              <a:ext uri="{FF2B5EF4-FFF2-40B4-BE49-F238E27FC236}">
                <a16:creationId xmlns:a16="http://schemas.microsoft.com/office/drawing/2014/main" id="{1F6225B3-AFBE-4220-B702-13227F709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167" y="2121119"/>
            <a:ext cx="7528376" cy="380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sng" dirty="0"/>
              <a:t>Calculator Steps!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3200" b="1" dirty="0"/>
              <a:t>MATH – Select #0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3200" b="1" dirty="0"/>
              <a:t>Fill in the blanks with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3200" b="1" dirty="0"/>
              <a:t>The calculator finds the SUM of the Geometric sequence for you!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200" b="1" dirty="0">
                <a:highlight>
                  <a:srgbClr val="FFFF00"/>
                </a:highlight>
              </a:rPr>
              <a:t>**VERY HELPFUL FOR FUTURE SAT/ACT EXAMS!!** </a:t>
            </a:r>
          </a:p>
        </p:txBody>
      </p:sp>
      <p:graphicFrame>
        <p:nvGraphicFramePr>
          <p:cNvPr id="16" name="Object 4">
            <a:extLst>
              <a:ext uri="{FF2B5EF4-FFF2-40B4-BE49-F238E27FC236}">
                <a16:creationId xmlns:a16="http://schemas.microsoft.com/office/drawing/2014/main" id="{B75E83B0-67D0-4455-8749-305DB37755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387675"/>
              </p:ext>
            </p:extLst>
          </p:nvPr>
        </p:nvGraphicFramePr>
        <p:xfrm>
          <a:off x="3692525" y="727075"/>
          <a:ext cx="2328863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0" name="Equation" r:id="rId5" imgW="723600" imgH="444240" progId="Equation.DSMT4">
                  <p:embed/>
                </p:oleObj>
              </mc:Choice>
              <mc:Fallback>
                <p:oleObj name="Equation" r:id="rId5" imgW="723600" imgH="444240" progId="Equation.DSMT4">
                  <p:embed/>
                  <p:pic>
                    <p:nvPicPr>
                      <p:cNvPr id="14" name="Object 4">
                        <a:extLst>
                          <a:ext uri="{FF2B5EF4-FFF2-40B4-BE49-F238E27FC236}">
                            <a16:creationId xmlns:a16="http://schemas.microsoft.com/office/drawing/2014/main" id="{59DBE086-D1E8-4612-98BF-95284089E3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727075"/>
                        <a:ext cx="2328863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>
            <a:extLst>
              <a:ext uri="{FF2B5EF4-FFF2-40B4-BE49-F238E27FC236}">
                <a16:creationId xmlns:a16="http://schemas.microsoft.com/office/drawing/2014/main" id="{CE79E163-5B10-46A7-B7CD-C9025CB600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658744"/>
              </p:ext>
            </p:extLst>
          </p:nvPr>
        </p:nvGraphicFramePr>
        <p:xfrm>
          <a:off x="6207125" y="1181100"/>
          <a:ext cx="20828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1" name="Equation" r:id="rId7" imgW="647640" imgH="203040" progId="Equation.DSMT4">
                  <p:embed/>
                </p:oleObj>
              </mc:Choice>
              <mc:Fallback>
                <p:oleObj name="Equation" r:id="rId7" imgW="647640" imgH="203040" progId="Equation.DSMT4">
                  <p:embed/>
                  <p:pic>
                    <p:nvPicPr>
                      <p:cNvPr id="16" name="Object 4">
                        <a:extLst>
                          <a:ext uri="{FF2B5EF4-FFF2-40B4-BE49-F238E27FC236}">
                            <a16:creationId xmlns:a16="http://schemas.microsoft.com/office/drawing/2014/main" id="{B75E83B0-67D0-4455-8749-305DB37755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1181100"/>
                        <a:ext cx="20828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are your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5400"/>
              <a:t>Essential Question: </a:t>
            </a:r>
            <a:r>
              <a:rPr lang="en-US" altLang="en-US" sz="5400">
                <a:solidFill>
                  <a:srgbClr val="CC3300"/>
                </a:solidFill>
              </a:rPr>
              <a:t>What is a sequence and how do I find its terms and sums?</a:t>
            </a:r>
            <a:br>
              <a:rPr lang="en-US" altLang="en-US" sz="5400">
                <a:solidFill>
                  <a:srgbClr val="CC3300"/>
                </a:solidFill>
              </a:rPr>
            </a:br>
            <a:endParaRPr lang="en-US" altLang="en-US" sz="5400">
              <a:solidFill>
                <a:srgbClr val="CC3300"/>
              </a:solidFill>
            </a:endParaRP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55763" y="4437063"/>
            <a:ext cx="6629400" cy="914400"/>
          </a:xfrm>
        </p:spPr>
        <p:txBody>
          <a:bodyPr/>
          <a:lstStyle/>
          <a:p>
            <a:pPr eaLnBrk="1" hangingPunct="1"/>
            <a:r>
              <a:rPr lang="en-US" altLang="en-US"/>
              <a:t>How do I find the sum &amp; terms of  geometric sequences and series?</a:t>
            </a:r>
          </a:p>
        </p:txBody>
      </p:sp>
    </p:spTree>
    <p:extLst>
      <p:ext uri="{BB962C8B-B14F-4D97-AF65-F5344CB8AC3E}">
        <p14:creationId xmlns:p14="http://schemas.microsoft.com/office/powerpoint/2010/main" val="263907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Geometric </a:t>
            </a:r>
            <a:r>
              <a:rPr lang="en-US" altLang="en-US">
                <a:solidFill>
                  <a:srgbClr val="FF0000"/>
                </a:solidFill>
              </a:rPr>
              <a:t>Sequence</a:t>
            </a:r>
            <a:endParaRPr lang="en-US" altLang="en-US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289050" y="2205038"/>
            <a:ext cx="8915400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sng" dirty="0"/>
              <a:t>Geometric Sequence</a:t>
            </a:r>
            <a:r>
              <a:rPr lang="en-US" altLang="en-US" sz="3200" b="1" dirty="0"/>
              <a:t>– a sequence whose consecutive terms have a common </a:t>
            </a:r>
            <a:r>
              <a:rPr lang="en-US" altLang="en-US" sz="3200" b="1" i="1" dirty="0"/>
              <a:t>ratio</a:t>
            </a:r>
            <a:r>
              <a:rPr lang="en-US" altLang="en-US" sz="3200" b="1" dirty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b="1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/>
              <a:t>You multiply to get the next term.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46200" y="1966913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sequence is geometric if the ratios of consecutive terms are the same. 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Geometric Sequence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025650" y="2944813"/>
          <a:ext cx="338455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3" name="Equation" r:id="rId3" imgW="1384300" imgH="431800" progId="Equation.DSMT4">
                  <p:embed/>
                </p:oleObj>
              </mc:Choice>
              <mc:Fallback>
                <p:oleObj name="Equation" r:id="rId3" imgW="13843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2944813"/>
                        <a:ext cx="3384550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436688" y="4205288"/>
            <a:ext cx="7337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latin typeface="Arial" charset="0"/>
              </a:rPr>
              <a:t>The number </a:t>
            </a:r>
            <a:r>
              <a:rPr lang="en-US" sz="3200" b="1" i="1" u="sng">
                <a:latin typeface="Arial" charset="0"/>
              </a:rPr>
              <a:t>r</a:t>
            </a:r>
            <a:r>
              <a:rPr lang="en-US" sz="3200" b="1">
                <a:latin typeface="Arial" charset="0"/>
              </a:rPr>
              <a:t> is the </a:t>
            </a:r>
            <a:r>
              <a:rPr lang="en-US" sz="3200" b="1" i="1" u="sng">
                <a:latin typeface="Arial" charset="0"/>
              </a:rPr>
              <a:t>common</a:t>
            </a:r>
            <a:r>
              <a:rPr lang="en-US" sz="32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ratio</a:t>
            </a:r>
            <a:r>
              <a:rPr lang="en-US" sz="3200" b="1"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tx1"/>
                </a:solidFill>
              </a:rPr>
              <a:t>Formula for a Geometric Sequence</a:t>
            </a:r>
          </a:p>
        </p:txBody>
      </p:sp>
      <p:graphicFrame>
        <p:nvGraphicFramePr>
          <p:cNvPr id="512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303211"/>
              </p:ext>
            </p:extLst>
          </p:nvPr>
        </p:nvGraphicFramePr>
        <p:xfrm>
          <a:off x="3680618" y="2485798"/>
          <a:ext cx="254476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5" name="Equation" r:id="rId3" imgW="876240" imgH="253800" progId="Equation.DSMT4">
                  <p:embed/>
                </p:oleObj>
              </mc:Choice>
              <mc:Fallback>
                <p:oleObj name="Equation" r:id="rId3" imgW="87624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0618" y="2485798"/>
                        <a:ext cx="2544763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1A2F23F2-865B-4C10-BD6F-DE0477E7F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166288"/>
              </p:ext>
            </p:extLst>
          </p:nvPr>
        </p:nvGraphicFramePr>
        <p:xfrm>
          <a:off x="4252913" y="3938588"/>
          <a:ext cx="1401762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6" name="Equation" r:id="rId5" imgW="482400" imgH="444240" progId="Equation.DSMT4">
                  <p:embed/>
                </p:oleObj>
              </mc:Choice>
              <mc:Fallback>
                <p:oleObj name="Equation" r:id="rId5" imgW="482400" imgH="444240" progId="Equation.DSMT4">
                  <p:embed/>
                  <p:pic>
                    <p:nvPicPr>
                      <p:cNvPr id="512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13" y="3938588"/>
                        <a:ext cx="1401762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498600" y="1316038"/>
            <a:ext cx="541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2, 4, 8, 16, …, formula?, …</a:t>
            </a:r>
            <a:endParaRPr lang="en-US" altLang="en-US" sz="3600" b="1" u="sng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676275" y="342900"/>
            <a:ext cx="7772400" cy="685800"/>
          </a:xfrm>
        </p:spPr>
        <p:txBody>
          <a:bodyPr/>
          <a:lstStyle/>
          <a:p>
            <a:pPr algn="l" eaLnBrk="1" hangingPunct="1"/>
            <a:r>
              <a:rPr lang="en-US" altLang="en-US" sz="4000" u="sng" dirty="0"/>
              <a:t>Ex. 1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406525" y="2181225"/>
            <a:ext cx="6461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12, 36, 108, 324, …, </a:t>
            </a:r>
            <a:r>
              <a:rPr lang="en-US" altLang="en-US" sz="3200" b="1">
                <a:latin typeface="Arial" charset="0"/>
              </a:rPr>
              <a:t>formula?,</a:t>
            </a:r>
            <a:r>
              <a:rPr lang="en-US" altLang="en-US">
                <a:latin typeface="Arial" charset="0"/>
              </a:rPr>
              <a:t> </a:t>
            </a:r>
            <a:r>
              <a:rPr lang="en-US" altLang="en-US" sz="3600" b="1"/>
              <a:t>…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1133475" y="4648200"/>
            <a:ext cx="5000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1, 4, 9, 16, …, </a:t>
            </a:r>
            <a:r>
              <a:rPr lang="en-US" altLang="en-US" b="1">
                <a:latin typeface="Arial" charset="0"/>
              </a:rPr>
              <a:t>formula?</a:t>
            </a:r>
            <a:r>
              <a:rPr lang="en-US" altLang="en-US">
                <a:latin typeface="Arial" charset="0"/>
              </a:rPr>
              <a:t> </a:t>
            </a:r>
            <a:r>
              <a:rPr lang="en-US" altLang="en-US" sz="3600" b="1"/>
              <a:t>, …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897063" y="788988"/>
            <a:ext cx="6375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Are these geometric?  If so, find the formula.</a:t>
            </a:r>
          </a:p>
        </p:txBody>
      </p:sp>
      <p:graphicFrame>
        <p:nvGraphicFramePr>
          <p:cNvPr id="798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253304"/>
              </p:ext>
            </p:extLst>
          </p:nvPr>
        </p:nvGraphicFramePr>
        <p:xfrm>
          <a:off x="1649413" y="3159125"/>
          <a:ext cx="5897562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8" name="Equation" r:id="rId3" imgW="1726920" imgH="393480" progId="Equation.DSMT4">
                  <p:embed/>
                </p:oleObj>
              </mc:Choice>
              <mc:Fallback>
                <p:oleObj name="Equation" r:id="rId3" imgW="172692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3" y="3159125"/>
                        <a:ext cx="5897562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5538788" y="5289550"/>
            <a:ext cx="29956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Arial" charset="0"/>
              </a:rPr>
              <a:t>Not geometric, but what is the formula?</a:t>
            </a:r>
          </a:p>
        </p:txBody>
      </p:sp>
      <p:graphicFrame>
        <p:nvGraphicFramePr>
          <p:cNvPr id="13" name="Object 6">
            <a:extLst>
              <a:ext uri="{FF2B5EF4-FFF2-40B4-BE49-F238E27FC236}">
                <a16:creationId xmlns:a16="http://schemas.microsoft.com/office/drawing/2014/main" id="{0099BA10-2FCA-4240-86BE-4FC123E985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030722"/>
              </p:ext>
            </p:extLst>
          </p:nvPr>
        </p:nvGraphicFramePr>
        <p:xfrm>
          <a:off x="6822625" y="1316038"/>
          <a:ext cx="1764846" cy="52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9" name="Equation" r:id="rId5" imgW="850680" imgH="253800" progId="Equation.DSMT4">
                  <p:embed/>
                </p:oleObj>
              </mc:Choice>
              <mc:Fallback>
                <p:oleObj name="Equation" r:id="rId5" imgW="850680" imgH="253800" progId="Equation.DSMT4">
                  <p:embed/>
                  <p:pic>
                    <p:nvPicPr>
                      <p:cNvPr id="512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2625" y="1316038"/>
                        <a:ext cx="1764846" cy="52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>
            <a:extLst>
              <a:ext uri="{FF2B5EF4-FFF2-40B4-BE49-F238E27FC236}">
                <a16:creationId xmlns:a16="http://schemas.microsoft.com/office/drawing/2014/main" id="{51744067-1CD3-4D50-B302-F1B1D93215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152751"/>
              </p:ext>
            </p:extLst>
          </p:nvPr>
        </p:nvGraphicFramePr>
        <p:xfrm>
          <a:off x="6674531" y="2784768"/>
          <a:ext cx="1922462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0" name="Equation" r:id="rId7" imgW="927000" imgH="253800" progId="Equation.DSMT4">
                  <p:embed/>
                </p:oleObj>
              </mc:Choice>
              <mc:Fallback>
                <p:oleObj name="Equation" r:id="rId7" imgW="927000" imgH="253800" progId="Equation.DSMT4">
                  <p:embed/>
                  <p:pic>
                    <p:nvPicPr>
                      <p:cNvPr id="13" name="Object 6">
                        <a:extLst>
                          <a:ext uri="{FF2B5EF4-FFF2-40B4-BE49-F238E27FC236}">
                            <a16:creationId xmlns:a16="http://schemas.microsoft.com/office/drawing/2014/main" id="{0099BA10-2FCA-4240-86BE-4FC123E985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4531" y="2784768"/>
                        <a:ext cx="1922462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>
            <a:extLst>
              <a:ext uri="{FF2B5EF4-FFF2-40B4-BE49-F238E27FC236}">
                <a16:creationId xmlns:a16="http://schemas.microsoft.com/office/drawing/2014/main" id="{89DF4493-85F1-4D78-BF46-2682FB724A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171235"/>
              </p:ext>
            </p:extLst>
          </p:nvPr>
        </p:nvGraphicFramePr>
        <p:xfrm>
          <a:off x="6639609" y="3890281"/>
          <a:ext cx="1947862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1" name="Equation" r:id="rId9" imgW="939600" imgH="457200" progId="Equation.DSMT4">
                  <p:embed/>
                </p:oleObj>
              </mc:Choice>
              <mc:Fallback>
                <p:oleObj name="Equation" r:id="rId9" imgW="939600" imgH="457200" progId="Equation.DSMT4">
                  <p:embed/>
                  <p:pic>
                    <p:nvPicPr>
                      <p:cNvPr id="15" name="Object 6">
                        <a:extLst>
                          <a:ext uri="{FF2B5EF4-FFF2-40B4-BE49-F238E27FC236}">
                            <a16:creationId xmlns:a16="http://schemas.microsoft.com/office/drawing/2014/main" id="{51744067-1CD3-4D50-B302-F1B1D93215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9609" y="3890281"/>
                        <a:ext cx="1947862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6" grpId="0" autoUpdateAnimBg="0"/>
      <p:bldP spid="79877" grpId="0" autoUpdateAnimBg="0"/>
      <p:bldP spid="798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360363"/>
            <a:ext cx="7742238" cy="1138237"/>
          </a:xfrm>
        </p:spPr>
        <p:txBody>
          <a:bodyPr/>
          <a:lstStyle/>
          <a:p>
            <a:pPr algn="l" eaLnBrk="1" hangingPunct="1"/>
            <a:r>
              <a:rPr lang="en-US" altLang="en-US"/>
              <a:t>Ex. 2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2827338" y="1035050"/>
            <a:ext cx="677703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ahoma" pitchFamily="34" charset="0"/>
              </a:rPr>
              <a:t>Write the first five terms of the geometric sequence whose first term is a</a:t>
            </a:r>
            <a:r>
              <a:rPr lang="en-US" altLang="en-US" sz="3200" baseline="-25000" dirty="0">
                <a:latin typeface="Tahoma" pitchFamily="34" charset="0"/>
              </a:rPr>
              <a:t>1</a:t>
            </a:r>
            <a:r>
              <a:rPr lang="en-US" altLang="en-US" sz="3200" dirty="0">
                <a:latin typeface="Tahoma" pitchFamily="34" charset="0"/>
              </a:rPr>
              <a:t> = 9 and r = (1/3).</a:t>
            </a:r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387103"/>
              </p:ext>
            </p:extLst>
          </p:nvPr>
        </p:nvGraphicFramePr>
        <p:xfrm>
          <a:off x="3221036" y="4396468"/>
          <a:ext cx="3444875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Equation" r:id="rId3" imgW="774360" imgH="393480" progId="Equation.3">
                  <p:embed/>
                </p:oleObj>
              </mc:Choice>
              <mc:Fallback>
                <p:oleObj name="Equation" r:id="rId3" imgW="7743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6" y="4396468"/>
                        <a:ext cx="3444875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D08E0052-2623-48FE-9EC2-B7A2C70A25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921212"/>
              </p:ext>
            </p:extLst>
          </p:nvPr>
        </p:nvGraphicFramePr>
        <p:xfrm>
          <a:off x="3671093" y="2690813"/>
          <a:ext cx="254476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Equation" r:id="rId5" imgW="876240" imgH="253800" progId="Equation.DSMT4">
                  <p:embed/>
                </p:oleObj>
              </mc:Choice>
              <mc:Fallback>
                <p:oleObj name="Equation" r:id="rId5" imgW="876240" imgH="253800" progId="Equation.DSMT4">
                  <p:embed/>
                  <p:pic>
                    <p:nvPicPr>
                      <p:cNvPr id="512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093" y="2690813"/>
                        <a:ext cx="2544763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556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Ex. 3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990850" y="679450"/>
            <a:ext cx="581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charset="0"/>
              </a:rPr>
              <a:t>Find a formula for the nth term.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082800" y="3086100"/>
            <a:ext cx="581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charset="0"/>
              </a:rPr>
              <a:t>What is the 9th term?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663700" y="1143000"/>
            <a:ext cx="581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latin typeface="Arial" charset="0"/>
              </a:rPr>
              <a:t>5, 15, 45, …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593850" y="2344738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 dirty="0">
                <a:solidFill>
                  <a:schemeClr val="accent2"/>
                </a:solidFill>
                <a:latin typeface="Tahoma" pitchFamily="34" charset="0"/>
              </a:rPr>
              <a:t>n</a:t>
            </a: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 = 5(3)</a:t>
            </a:r>
            <a:r>
              <a:rPr lang="en-US" altLang="en-US" sz="3200" baseline="30000" dirty="0">
                <a:solidFill>
                  <a:schemeClr val="accent2"/>
                </a:solidFill>
                <a:latin typeface="Tahoma" pitchFamily="34" charset="0"/>
              </a:rPr>
              <a:t>n – 1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652588" y="3802063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>
                <a:solidFill>
                  <a:schemeClr val="accent2"/>
                </a:solidFill>
                <a:latin typeface="Tahoma" pitchFamily="34" charset="0"/>
              </a:rPr>
              <a:t>n</a:t>
            </a: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 = 5(3)</a:t>
            </a:r>
            <a:r>
              <a:rPr lang="en-US" altLang="en-US" sz="3200" baseline="30000">
                <a:solidFill>
                  <a:schemeClr val="accent2"/>
                </a:solidFill>
                <a:latin typeface="Tahoma" pitchFamily="34" charset="0"/>
              </a:rPr>
              <a:t>n – 1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1443038" y="4316413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>
                <a:solidFill>
                  <a:schemeClr val="accent2"/>
                </a:solidFill>
                <a:latin typeface="Tahoma" pitchFamily="34" charset="0"/>
              </a:rPr>
              <a:t>9</a:t>
            </a: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 = 5(3)</a:t>
            </a:r>
            <a:r>
              <a:rPr lang="en-US" altLang="en-US" sz="3200" baseline="30000">
                <a:solidFill>
                  <a:schemeClr val="accent2"/>
                </a:solidFill>
                <a:latin typeface="Tahoma" pitchFamily="34" charset="0"/>
              </a:rPr>
              <a:t>8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3121025" y="4906963"/>
            <a:ext cx="2333625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>
                <a:solidFill>
                  <a:schemeClr val="accent2"/>
                </a:solidFill>
                <a:latin typeface="Tahoma" pitchFamily="34" charset="0"/>
              </a:rPr>
              <a:t>9</a:t>
            </a: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 = 32805</a:t>
            </a:r>
            <a:endParaRPr lang="en-US" altLang="en-US" sz="3200" baseline="30000">
              <a:solidFill>
                <a:schemeClr val="accent2"/>
              </a:solidFill>
              <a:latin typeface="Tahoma" pitchFamily="34" charset="0"/>
            </a:endParaRPr>
          </a:p>
        </p:txBody>
      </p:sp>
      <p:graphicFrame>
        <p:nvGraphicFramePr>
          <p:cNvPr id="11" name="Object 6">
            <a:extLst>
              <a:ext uri="{FF2B5EF4-FFF2-40B4-BE49-F238E27FC236}">
                <a16:creationId xmlns:a16="http://schemas.microsoft.com/office/drawing/2014/main" id="{C714A36D-6487-4D3C-A8A7-346CA6E040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37748"/>
              </p:ext>
            </p:extLst>
          </p:nvPr>
        </p:nvGraphicFramePr>
        <p:xfrm>
          <a:off x="3064668" y="1635125"/>
          <a:ext cx="254476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Equation" r:id="rId3" imgW="876240" imgH="253800" progId="Equation.DSMT4">
                  <p:embed/>
                </p:oleObj>
              </mc:Choice>
              <mc:Fallback>
                <p:oleObj name="Equation" r:id="rId3" imgW="876240" imgH="253800" progId="Equation.DSMT4">
                  <p:embed/>
                  <p:pic>
                    <p:nvPicPr>
                      <p:cNvPr id="512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4668" y="1635125"/>
                        <a:ext cx="2544763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8" grpId="0"/>
      <p:bldP spid="54279" grpId="0"/>
      <p:bldP spid="54280" grpId="0"/>
      <p:bldP spid="542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556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Ex. 4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990850" y="679450"/>
            <a:ext cx="581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charset="0"/>
              </a:rPr>
              <a:t>Find the first 3 terms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-210271" y="2319338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 dirty="0">
                <a:solidFill>
                  <a:schemeClr val="accent2"/>
                </a:solidFill>
                <a:latin typeface="Tahoma" pitchFamily="34" charset="0"/>
              </a:rPr>
              <a:t>1</a:t>
            </a: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 = 36(3)</a:t>
            </a:r>
            <a:r>
              <a:rPr lang="en-US" altLang="en-US" sz="3200" baseline="30000" dirty="0">
                <a:solidFill>
                  <a:schemeClr val="accent2"/>
                </a:solidFill>
                <a:latin typeface="Tahoma" pitchFamily="34" charset="0"/>
              </a:rPr>
              <a:t>1-3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3121025" y="4906963"/>
            <a:ext cx="2333625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4, 12, 36</a:t>
            </a:r>
            <a:endParaRPr lang="en-US" altLang="en-US" sz="3200" baseline="30000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1544637" y="1176338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latin typeface="Tahoma" pitchFamily="34" charset="0"/>
              </a:rPr>
              <a:t>a</a:t>
            </a:r>
            <a:r>
              <a:rPr lang="en-US" altLang="en-US" sz="3200" baseline="-25000" dirty="0">
                <a:latin typeface="Tahoma" pitchFamily="34" charset="0"/>
              </a:rPr>
              <a:t>n</a:t>
            </a:r>
            <a:r>
              <a:rPr lang="en-US" altLang="en-US" sz="3200" dirty="0">
                <a:latin typeface="Tahoma" pitchFamily="34" charset="0"/>
              </a:rPr>
              <a:t> = 36(3)</a:t>
            </a:r>
            <a:r>
              <a:rPr lang="en-US" altLang="en-US" sz="3200" baseline="30000" dirty="0">
                <a:latin typeface="Tahoma" pitchFamily="34" charset="0"/>
              </a:rPr>
              <a:t>n – 3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-196415" y="2924312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 dirty="0">
                <a:solidFill>
                  <a:schemeClr val="accent2"/>
                </a:solidFill>
                <a:latin typeface="Tahoma" pitchFamily="34" charset="0"/>
              </a:rPr>
              <a:t>2</a:t>
            </a: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 = 36(3)</a:t>
            </a:r>
            <a:r>
              <a:rPr lang="en-US" altLang="en-US" sz="3200" baseline="30000" dirty="0">
                <a:solidFill>
                  <a:schemeClr val="accent2"/>
                </a:solidFill>
                <a:latin typeface="Tahoma" pitchFamily="34" charset="0"/>
              </a:rPr>
              <a:t>2-3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-196415" y="3531315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 dirty="0">
                <a:solidFill>
                  <a:schemeClr val="accent2"/>
                </a:solidFill>
                <a:latin typeface="Tahoma" pitchFamily="34" charset="0"/>
              </a:rPr>
              <a:t>3</a:t>
            </a: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 = 36(3)</a:t>
            </a:r>
            <a:r>
              <a:rPr lang="en-US" altLang="en-US" sz="3200" baseline="30000" dirty="0">
                <a:solidFill>
                  <a:schemeClr val="accent2"/>
                </a:solidFill>
                <a:latin typeface="Tahoma" pitchFamily="34" charset="0"/>
              </a:rPr>
              <a:t>3-3</a:t>
            </a:r>
          </a:p>
        </p:txBody>
      </p:sp>
    </p:spTree>
    <p:extLst>
      <p:ext uri="{BB962C8B-B14F-4D97-AF65-F5344CB8AC3E}">
        <p14:creationId xmlns:p14="http://schemas.microsoft.com/office/powerpoint/2010/main" val="209982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/>
      <p:bldP spid="54281" grpId="0" animBg="1"/>
      <p:bldP spid="54282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Navy and Green">
  <a:themeElements>
    <a:clrScheme name="Navy and Gree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vy and Gree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y and G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y and G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Navy and Gree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vy and Gree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y and G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y and G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Navy and Gree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vy and Gree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y and G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y and G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Navy and Green</Template>
  <TotalTime>1678</TotalTime>
  <Words>332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Gill Sans MT</vt:lpstr>
      <vt:lpstr>Tahoma</vt:lpstr>
      <vt:lpstr>Times New Roman</vt:lpstr>
      <vt:lpstr>Wingdings</vt:lpstr>
      <vt:lpstr>Navy and Green</vt:lpstr>
      <vt:lpstr>iRespondQuestionMaster</vt:lpstr>
      <vt:lpstr>iRespondGraphMaster</vt:lpstr>
      <vt:lpstr>Equation</vt:lpstr>
      <vt:lpstr>MathType Equation</vt:lpstr>
      <vt:lpstr>MathType 6.0 Equation</vt:lpstr>
      <vt:lpstr>Homework Check</vt:lpstr>
      <vt:lpstr>Essential Question: What is a sequence and how do I find its terms and sums? </vt:lpstr>
      <vt:lpstr>Geometric Sequence</vt:lpstr>
      <vt:lpstr>Geometric Sequence</vt:lpstr>
      <vt:lpstr>Formula for a Geometric Sequence</vt:lpstr>
      <vt:lpstr>Ex. 1</vt:lpstr>
      <vt:lpstr>Ex. 2</vt:lpstr>
      <vt:lpstr>Ex. 3</vt:lpstr>
      <vt:lpstr>Ex. 4</vt:lpstr>
      <vt:lpstr>Ex. 5</vt:lpstr>
      <vt:lpstr>Sum of a finite geometric series </vt:lpstr>
      <vt:lpstr>Ex. 6</vt:lpstr>
      <vt:lpstr>PowerPoint Presentation</vt:lpstr>
      <vt:lpstr>What are your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10.3  Geometric Sequences and Series</dc:title>
  <dc:creator>Allerie Sweet</dc:creator>
  <cp:lastModifiedBy>Allerie Sweet</cp:lastModifiedBy>
  <cp:revision>55</cp:revision>
  <cp:lastPrinted>1601-01-01T00:00:00Z</cp:lastPrinted>
  <dcterms:created xsi:type="dcterms:W3CDTF">2004-04-20T22:29:53Z</dcterms:created>
  <dcterms:modified xsi:type="dcterms:W3CDTF">2020-04-14T03:35:44Z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