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52" r:id="rId2"/>
    <p:sldMasterId id="2147483764" r:id="rId3"/>
  </p:sldMasterIdLst>
  <p:handoutMasterIdLst>
    <p:handoutMasterId r:id="rId24"/>
  </p:handoutMasterIdLst>
  <p:sldIdLst>
    <p:sldId id="276" r:id="rId4"/>
    <p:sldId id="310" r:id="rId5"/>
    <p:sldId id="314" r:id="rId6"/>
    <p:sldId id="309" r:id="rId7"/>
    <p:sldId id="287" r:id="rId8"/>
    <p:sldId id="289" r:id="rId9"/>
    <p:sldId id="261" r:id="rId10"/>
    <p:sldId id="283" r:id="rId11"/>
    <p:sldId id="262" r:id="rId12"/>
    <p:sldId id="291" r:id="rId13"/>
    <p:sldId id="264" r:id="rId14"/>
    <p:sldId id="313" r:id="rId15"/>
    <p:sldId id="292" r:id="rId16"/>
    <p:sldId id="303" r:id="rId17"/>
    <p:sldId id="305" r:id="rId18"/>
    <p:sldId id="306" r:id="rId19"/>
    <p:sldId id="307" r:id="rId20"/>
    <p:sldId id="308" r:id="rId21"/>
    <p:sldId id="302" r:id="rId22"/>
    <p:sldId id="300" r:id="rId23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4" autoAdjust="0"/>
    <p:restoredTop sz="90993" autoAdjust="0"/>
  </p:normalViewPr>
  <p:slideViewPr>
    <p:cSldViewPr>
      <p:cViewPr varScale="1">
        <p:scale>
          <a:sx n="80" d="100"/>
          <a:sy n="80" d="100"/>
        </p:scale>
        <p:origin x="122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2.wmf"/><Relationship Id="rId5" Type="http://schemas.openxmlformats.org/officeDocument/2006/relationships/image" Target="../media/image17.wmf"/><Relationship Id="rId4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1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e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e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12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B7ECEE-6311-4A69-8BD1-91EBE5792C78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11BB56-8D13-4B68-84B6-884C22B79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424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5C25-E122-4AE6-BACC-298FD80C5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6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6D3B-13E4-4779-A2F1-F78617104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63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3FB5-220F-4286-B8F5-170B07AB3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30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DF89DD-B732-40B2-9E1A-0ECE65845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905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F0DDBAC-C04C-44DA-AF2B-D1B7D3829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63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7AB4A19-C9E1-4550-A5EA-E5FFCB20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07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E99540-BD8F-465A-9890-4E134264B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8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EE6F57B-84D6-46C4-BBBA-C2CEA3DCB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446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C8F904-55CB-4C85-961C-C6FB9547F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769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920954C-BB67-421E-AF42-9CF69C9AC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266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36A083C-152D-4A2E-B780-03F3AB5D7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1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F8D1-7271-48B1-89CD-D54892678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241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6634582-8A9E-4747-9CF2-784434CEC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266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9413271-ACB4-4B9D-983D-1951B5365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16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FF62791-5410-4131-95A0-98FE8AEE2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2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3D673E3-5B96-471B-8CA2-6A77E2A0C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426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13A4E5-F6F4-49D2-8E93-3F0B7EFFD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72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D1C735-E6F5-4344-ABFB-1CBDDF5E0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4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C1A88D6-04D8-4420-99E7-5DBD138731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252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F4DEB34-FB68-4CEF-8C64-D4957CD20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17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E19836F-BC98-4036-912F-31B529E0C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576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600487F-F0D9-4E88-8D62-76FDFF59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5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3BF2-026B-46F9-9C0D-AD3E9C6F8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093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B09EB5-6C61-4232-A82C-0AB237A69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986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F49FD0-11CD-42DB-AC65-503077034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09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A9FB-7373-41DE-9017-59FE2EAEB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4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6B0A-28A4-4748-9E98-B848F8B5E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94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7EBF-3130-4F07-B2A2-A9C94B7B7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6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6794-5198-42BE-8B81-0EE5F3ABE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54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A26F-9934-40B7-9C1E-C684E078A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5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8EB5-A054-48C9-909F-D3E1A0EE3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5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F10D306-B719-4380-BFED-24B5065B0C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  <p:sldLayoutId id="21474845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205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A.) Response A</a:t>
            </a:r>
          </a:p>
        </p:txBody>
      </p:sp>
      <p:sp>
        <p:nvSpPr>
          <p:cNvPr id="205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B.) Response B</a:t>
            </a:r>
          </a:p>
        </p:txBody>
      </p:sp>
      <p:sp>
        <p:nvSpPr>
          <p:cNvPr id="205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C.) Response C</a:t>
            </a:r>
          </a:p>
        </p:txBody>
      </p:sp>
      <p:sp>
        <p:nvSpPr>
          <p:cNvPr id="205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D.) Response D</a:t>
            </a:r>
          </a:p>
        </p:txBody>
      </p:sp>
      <p:sp>
        <p:nvSpPr>
          <p:cNvPr id="205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e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1.wmf"/><Relationship Id="rId22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8.e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3.wmf"/><Relationship Id="rId20" Type="http://schemas.openxmlformats.org/officeDocument/2006/relationships/image" Target="../media/image7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83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e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-685800" y="-685800"/>
            <a:ext cx="7772400" cy="1933575"/>
          </a:xfrm>
        </p:spPr>
        <p:txBody>
          <a:bodyPr/>
          <a:lstStyle/>
          <a:p>
            <a:r>
              <a:rPr lang="en-US" altLang="en-US" sz="4400" b="1" u="sng" smtClean="0"/>
              <a:t>Homework Check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01675" y="738188"/>
          <a:ext cx="25685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3" imgW="672808" imgH="228501" progId="Equation.3">
                  <p:embed/>
                </p:oleObj>
              </mc:Choice>
              <mc:Fallback>
                <p:oleObj name="Equation" r:id="rId3" imgW="67280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738188"/>
                        <a:ext cx="25685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77875" y="1576388"/>
          <a:ext cx="22288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8" name="Equation" r:id="rId5" imgW="583947" imgH="228501" progId="Equation.3">
                  <p:embed/>
                </p:oleObj>
              </mc:Choice>
              <mc:Fallback>
                <p:oleObj name="Equation" r:id="rId5" imgW="583947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576388"/>
                        <a:ext cx="22288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3276600"/>
          <a:ext cx="26654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9" name="Equation" r:id="rId7" imgW="698197" imgH="215806" progId="Equation.DSMT4">
                  <p:embed/>
                </p:oleObj>
              </mc:Choice>
              <mc:Fallback>
                <p:oleObj name="Equation" r:id="rId7" imgW="698197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26654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163" y="4017963"/>
          <a:ext cx="2811462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0" name="Equation" r:id="rId9" imgW="736600" imgH="431800" progId="Equation.DSMT4">
                  <p:embed/>
                </p:oleObj>
              </mc:Choice>
              <mc:Fallback>
                <p:oleObj name="Equation" r:id="rId9" imgW="736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017963"/>
                        <a:ext cx="2811462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77875" y="5614988"/>
          <a:ext cx="23749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1" name="Equation" r:id="rId11" imgW="602034" imgH="152472" progId="Equation.3">
                  <p:embed/>
                </p:oleObj>
              </mc:Choice>
              <mc:Fallback>
                <p:oleObj name="Equation" r:id="rId11" imgW="602034" imgH="15247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5614988"/>
                        <a:ext cx="23749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Ex. 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2" name="Equation" r:id="rId13" imgW="723272" imgH="177646" progId="Equation.DSMT4">
                  <p:embed/>
                </p:oleObj>
              </mc:Choice>
              <mc:Fallback>
                <p:oleObj name="Equation" r:id="rId13" imgW="723272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3" name="Equation" r:id="rId15" imgW="1968500" imgH="863600" progId="Equation.DSMT4">
                  <p:embed/>
                </p:oleObj>
              </mc:Choice>
              <mc:Fallback>
                <p:oleObj name="Equation" r:id="rId15" imgW="1968500" imgH="86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517525" y="762000"/>
          <a:ext cx="45116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762000"/>
                        <a:ext cx="45116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362200" y="4343400"/>
          <a:ext cx="21764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21764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1600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1066800" y="0"/>
          <a:ext cx="381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2" name="Equation" r:id="rId3" imgW="965200" imgH="228600" progId="Equation.DSMT4">
                  <p:embed/>
                </p:oleObj>
              </mc:Choice>
              <mc:Fallback>
                <p:oleObj name="Equation" r:id="rId3" imgW="965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3810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95400" y="762000"/>
          <a:ext cx="2590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3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0"/>
                        <a:ext cx="2590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447800" y="1371600"/>
          <a:ext cx="198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4" name="Equation" r:id="rId7" imgW="622030" imgH="393529" progId="Equation.DSMT4">
                  <p:embed/>
                </p:oleObj>
              </mc:Choice>
              <mc:Fallback>
                <p:oleObj name="Equation" r:id="rId7" imgW="622030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1981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418894"/>
              </p:ext>
            </p:extLst>
          </p:nvPr>
        </p:nvGraphicFramePr>
        <p:xfrm>
          <a:off x="1031875" y="3559175"/>
          <a:ext cx="28146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5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559175"/>
                        <a:ext cx="28146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25844"/>
              </p:ext>
            </p:extLst>
          </p:nvPr>
        </p:nvGraphicFramePr>
        <p:xfrm>
          <a:off x="1084263" y="4386263"/>
          <a:ext cx="29368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6" name="Equation" r:id="rId11" imgW="1104840" imgH="253800" progId="Equation.DSMT4">
                  <p:embed/>
                </p:oleObj>
              </mc:Choice>
              <mc:Fallback>
                <p:oleObj name="Equation" r:id="rId11" imgW="11048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4386263"/>
                        <a:ext cx="29368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6764"/>
              </p:ext>
            </p:extLst>
          </p:nvPr>
        </p:nvGraphicFramePr>
        <p:xfrm>
          <a:off x="685800" y="5156200"/>
          <a:ext cx="346551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7" name="Equation" r:id="rId13" imgW="1054080" imgH="419040" progId="Equation.DSMT4">
                  <p:embed/>
                </p:oleObj>
              </mc:Choice>
              <mc:Fallback>
                <p:oleObj name="Equation" r:id="rId13" imgW="1054080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56200"/>
                        <a:ext cx="3465512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905000" y="6286500"/>
          <a:ext cx="1828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8" name="Equation" r:id="rId15" imgW="579120" imgH="160020" progId="Equation.DSMT4">
                  <p:embed/>
                </p:oleObj>
              </mc:Choice>
              <mc:Fallback>
                <p:oleObj name="Equation" r:id="rId15" imgW="579120" imgH="16002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286500"/>
                        <a:ext cx="18288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1600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5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609201"/>
              </p:ext>
            </p:extLst>
          </p:nvPr>
        </p:nvGraphicFramePr>
        <p:xfrm>
          <a:off x="422275" y="2365375"/>
          <a:ext cx="378618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9" name="Equation" r:id="rId17" imgW="1396800" imgH="266400" progId="Equation.DSMT4">
                  <p:embed/>
                </p:oleObj>
              </mc:Choice>
              <mc:Fallback>
                <p:oleObj name="Equation" r:id="rId17" imgW="139680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365375"/>
                        <a:ext cx="3786188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0" name="Equation" r:id="rId19" imgW="723272" imgH="177646" progId="Equation.DSMT4">
                  <p:embed/>
                </p:oleObj>
              </mc:Choice>
              <mc:Fallback>
                <p:oleObj name="Equation" r:id="rId19" imgW="723272" imgH="17764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1" name="Equation" r:id="rId21" imgW="1968500" imgH="863600" progId="Equation.DSMT4">
                  <p:embed/>
                </p:oleObj>
              </mc:Choice>
              <mc:Fallback>
                <p:oleObj name="Equation" r:id="rId21" imgW="1968500" imgH="863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86200" cy="685800"/>
          </a:xfrm>
        </p:spPr>
        <p:txBody>
          <a:bodyPr/>
          <a:lstStyle/>
          <a:p>
            <a:r>
              <a:rPr lang="en-US" altLang="en-US" smtClean="0"/>
              <a:t>Ex. 6 </a:t>
            </a:r>
          </a:p>
        </p:txBody>
      </p:sp>
      <p:graphicFrame>
        <p:nvGraphicFramePr>
          <p:cNvPr id="49155" name="Object 2"/>
          <p:cNvGraphicFramePr>
            <a:graphicFrameLocks noChangeAspect="1"/>
          </p:cNvGraphicFramePr>
          <p:nvPr/>
        </p:nvGraphicFramePr>
        <p:xfrm>
          <a:off x="76200" y="533400"/>
          <a:ext cx="42576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8" name="Equation" r:id="rId3" imgW="876300" imgH="228600" progId="Equation.DSMT4">
                  <p:embed/>
                </p:oleObj>
              </mc:Choice>
              <mc:Fallback>
                <p:oleObj name="Equation" r:id="rId3" imgW="876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3400"/>
                        <a:ext cx="425767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3471863"/>
          <a:ext cx="29559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9" name="Equation" r:id="rId5" imgW="774364" imgH="228501" progId="Equation.DSMT4">
                  <p:embed/>
                </p:oleObj>
              </mc:Choice>
              <mc:Fallback>
                <p:oleObj name="Equation" r:id="rId5" imgW="774364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71863"/>
                        <a:ext cx="29559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4579938"/>
          <a:ext cx="22304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0" name="Equation" r:id="rId7" imgW="583693" imgH="177646" progId="Equation.DSMT4">
                  <p:embed/>
                </p:oleObj>
              </mc:Choice>
              <mc:Fallback>
                <p:oleObj name="Equation" r:id="rId7" imgW="583693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9938"/>
                        <a:ext cx="2230438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35138" y="5532438"/>
          <a:ext cx="14652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1" name="Equation" r:id="rId9" imgW="373326" imgH="167568" progId="Equation.DSMT4">
                  <p:embed/>
                </p:oleObj>
              </mc:Choice>
              <mc:Fallback>
                <p:oleObj name="Equation" r:id="rId9" imgW="373326" imgH="16756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5532438"/>
                        <a:ext cx="14652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04888" y="2405063"/>
          <a:ext cx="19367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2" name="Equation" r:id="rId11" imgW="508000" imgH="228600" progId="Equation.DSMT4">
                  <p:embed/>
                </p:oleObj>
              </mc:Choice>
              <mc:Fallback>
                <p:oleObj name="Equation" r:id="rId11" imgW="5080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05063"/>
                        <a:ext cx="19367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98500" y="1600200"/>
          <a:ext cx="24225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3" name="Equation" r:id="rId13" imgW="634725" imgH="228501" progId="Equation.DSMT4">
                  <p:embed/>
                </p:oleObj>
              </mc:Choice>
              <mc:Fallback>
                <p:oleObj name="Equation" r:id="rId13" imgW="634725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600200"/>
                        <a:ext cx="24225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0" y="3857625"/>
          <a:ext cx="13604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4" name="Equation" r:id="rId15" imgW="431425" imgH="177646" progId="Equation.DSMT4">
                  <p:embed/>
                </p:oleObj>
              </mc:Choice>
              <mc:Fallback>
                <p:oleObj name="Equation" r:id="rId15" imgW="431425" imgH="17764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57625"/>
                        <a:ext cx="13604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5" name="Equation" r:id="rId17" imgW="1968500" imgH="863600" progId="Equation.DSMT4">
                  <p:embed/>
                </p:oleObj>
              </mc:Choice>
              <mc:Fallback>
                <p:oleObj name="Equation" r:id="rId17" imgW="1968500" imgH="863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7 – Log Equations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1371600" y="914400"/>
          <a:ext cx="35861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3" name="Equation" r:id="rId3" imgW="939800" imgH="228600" progId="Equation.DSMT4">
                  <p:embed/>
                </p:oleObj>
              </mc:Choice>
              <mc:Fallback>
                <p:oleObj name="Equation" r:id="rId3" imgW="9398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14400"/>
                        <a:ext cx="35861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981200"/>
          <a:ext cx="31972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4" name="Equation" r:id="rId5" imgW="838200" imgH="228600" progId="Equation.DSMT4">
                  <p:embed/>
                </p:oleObj>
              </mc:Choice>
              <mc:Fallback>
                <p:oleObj name="Equation" r:id="rId5" imgW="838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31972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3592513"/>
          <a:ext cx="19875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5" name="Equation" r:id="rId7" imgW="520700" imgH="228600" progId="Equation.DSMT4">
                  <p:embed/>
                </p:oleObj>
              </mc:Choice>
              <mc:Fallback>
                <p:oleObj name="Equation" r:id="rId7" imgW="520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92513"/>
                        <a:ext cx="19875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52600" y="4622800"/>
          <a:ext cx="21796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6" name="Equation" r:id="rId9" imgW="571252" imgH="203112" progId="Equation.DSMT4">
                  <p:embed/>
                </p:oleObj>
              </mc:Choice>
              <mc:Fallback>
                <p:oleObj name="Equation" r:id="rId9" imgW="571252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22800"/>
                        <a:ext cx="217963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05000" y="5232400"/>
          <a:ext cx="18415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Equation" r:id="rId11" imgW="482391" imgH="406224" progId="Equation.DSMT4">
                  <p:embed/>
                </p:oleObj>
              </mc:Choice>
              <mc:Fallback>
                <p:oleObj name="Equation" r:id="rId11" imgW="482391" imgH="40622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32400"/>
                        <a:ext cx="18415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09713" y="2862263"/>
          <a:ext cx="31972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2862263"/>
                        <a:ext cx="31972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8 – Log Equations</a:t>
            </a:r>
          </a:p>
        </p:txBody>
      </p:sp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1104900" y="914400"/>
          <a:ext cx="41195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914400"/>
                        <a:ext cx="41195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14550" y="1752600"/>
          <a:ext cx="27622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9" name="Equation" r:id="rId5" imgW="723586" imgH="203112" progId="Equation.DSMT4">
                  <p:embed/>
                </p:oleObj>
              </mc:Choice>
              <mc:Fallback>
                <p:oleObj name="Equation" r:id="rId5" imgW="723586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752600"/>
                        <a:ext cx="27622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32138" y="2473325"/>
          <a:ext cx="22780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0" name="Equation" r:id="rId7" imgW="596900" imgH="228600" progId="Equation.DSMT4">
                  <p:embed/>
                </p:oleObj>
              </mc:Choice>
              <mc:Fallback>
                <p:oleObj name="Equation" r:id="rId7" imgW="5969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473325"/>
                        <a:ext cx="22780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41663" y="3436938"/>
          <a:ext cx="24209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1" name="Equation" r:id="rId9" imgW="634725" imgH="203112" progId="Equation.DSMT4">
                  <p:embed/>
                </p:oleObj>
              </mc:Choice>
              <mc:Fallback>
                <p:oleObj name="Equation" r:id="rId9" imgW="634725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3436938"/>
                        <a:ext cx="24209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13138" y="4122738"/>
          <a:ext cx="17446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2" name="Equation" r:id="rId11" imgW="457002" imgH="177723" progId="Equation.DSMT4">
                  <p:embed/>
                </p:oleObj>
              </mc:Choice>
              <mc:Fallback>
                <p:oleObj name="Equation" r:id="rId11" imgW="457002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4122738"/>
                        <a:ext cx="1744662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9 – Log Equations</a:t>
            </a:r>
          </a:p>
        </p:txBody>
      </p:sp>
      <p:graphicFrame>
        <p:nvGraphicFramePr>
          <p:cNvPr id="52227" name="Object 2"/>
          <p:cNvGraphicFramePr>
            <a:graphicFrameLocks noChangeAspect="1"/>
          </p:cNvGraphicFramePr>
          <p:nvPr/>
        </p:nvGraphicFramePr>
        <p:xfrm>
          <a:off x="1754188" y="990600"/>
          <a:ext cx="319881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2" name="Equation" r:id="rId3" imgW="837836" imgH="177723" progId="Equation.DSMT4">
                  <p:embed/>
                </p:oleObj>
              </mc:Choice>
              <mc:Fallback>
                <p:oleObj name="Equation" r:id="rId3" imgW="837836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990600"/>
                        <a:ext cx="319881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1752600"/>
          <a:ext cx="25193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3" name="Equation" r:id="rId5" imgW="660113" imgH="165028" progId="Equation.DSMT4">
                  <p:embed/>
                </p:oleObj>
              </mc:Choice>
              <mc:Fallback>
                <p:oleObj name="Equation" r:id="rId5" imgW="660113" imgH="16502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251936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2438400"/>
          <a:ext cx="24225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4" name="Equation" r:id="rId7" imgW="634725" imgH="406224" progId="Equation.DSMT4">
                  <p:embed/>
                </p:oleObj>
              </mc:Choice>
              <mc:Fallback>
                <p:oleObj name="Equation" r:id="rId7" imgW="634725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4225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76600" y="3881438"/>
          <a:ext cx="2227263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Equation" r:id="rId9" imgW="583947" imgH="380835" progId="Equation.DSMT4">
                  <p:embed/>
                </p:oleObj>
              </mc:Choice>
              <mc:Fallback>
                <p:oleObj name="Equation" r:id="rId9" imgW="583947" imgH="3808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1438"/>
                        <a:ext cx="2227263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276600" y="5562600"/>
          <a:ext cx="25177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6" name="Equation" r:id="rId11" imgW="660113" imgH="177723" progId="Equation.DSMT4">
                  <p:embed/>
                </p:oleObj>
              </mc:Choice>
              <mc:Fallback>
                <p:oleObj name="Equation" r:id="rId11" imgW="660113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25177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10 – Log Equations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620713" y="963613"/>
          <a:ext cx="50879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4"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963613"/>
                        <a:ext cx="50879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28725" y="1676400"/>
          <a:ext cx="36337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5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676400"/>
                        <a:ext cx="36337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25563" y="3070225"/>
          <a:ext cx="32464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6" name="Equation" r:id="rId7" imgW="850531" imgH="253890" progId="Equation.DSMT4">
                  <p:embed/>
                </p:oleObj>
              </mc:Choice>
              <mc:Fallback>
                <p:oleObj name="Equation" r:id="rId7" imgW="850531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3070225"/>
                        <a:ext cx="3246437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95400" y="3929063"/>
          <a:ext cx="31956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7" name="Equation" r:id="rId9" imgW="838200" imgH="228600" progId="Equation.DSMT4">
                  <p:embed/>
                </p:oleObj>
              </mc:Choice>
              <mc:Fallback>
                <p:oleObj name="Equation" r:id="rId9" imgW="838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29063"/>
                        <a:ext cx="3195638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73113" y="4856163"/>
          <a:ext cx="40195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8" name="Equation" r:id="rId11" imgW="1054100" imgH="228600" progId="Equation.DSMT4">
                  <p:embed/>
                </p:oleObj>
              </mc:Choice>
              <mc:Fallback>
                <p:oleObj name="Equation" r:id="rId11" imgW="1054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4856163"/>
                        <a:ext cx="40195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105400" y="4191000"/>
          <a:ext cx="34258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9" name="Equation" r:id="rId13" imgW="1054100" imgH="203200" progId="Equation.DSMT4">
                  <p:embed/>
                </p:oleObj>
              </mc:Choice>
              <mc:Fallback>
                <p:oleObj name="Equation" r:id="rId13" imgW="10541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1000"/>
                        <a:ext cx="34258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57800" y="5105400"/>
          <a:ext cx="30972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0" name="Equation" r:id="rId15" imgW="926698" imgH="203112" progId="Equation.DSMT4">
                  <p:embed/>
                </p:oleObj>
              </mc:Choice>
              <mc:Fallback>
                <p:oleObj name="Equation" r:id="rId15" imgW="926698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30972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72200" y="5791200"/>
          <a:ext cx="1295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1" name="Equation" r:id="rId17" imgW="355138" imgH="177569" progId="Equation.DSMT4">
                  <p:embed/>
                </p:oleObj>
              </mc:Choice>
              <mc:Fallback>
                <p:oleObj name="Equation" r:id="rId17" imgW="355138" imgH="17756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791200"/>
                        <a:ext cx="1295400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257800" y="51054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57800" y="51054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66813" y="2362200"/>
          <a:ext cx="36830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2" name="Equation" r:id="rId19" imgW="965160" imgH="203040" progId="Equation.DSMT4">
                  <p:embed/>
                </p:oleObj>
              </mc:Choice>
              <mc:Fallback>
                <p:oleObj name="Equation" r:id="rId19" imgW="9651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362200"/>
                        <a:ext cx="36830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11 – Log Equations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-76200" y="685800"/>
          <a:ext cx="46847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3" name="Equation" r:id="rId3" imgW="1358310" imgH="203112" progId="Equation.DSMT4">
                  <p:embed/>
                </p:oleObj>
              </mc:Choice>
              <mc:Fallback>
                <p:oleObj name="Equation" r:id="rId3" imgW="1358310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685800"/>
                        <a:ext cx="46847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0738" y="1289050"/>
          <a:ext cx="264477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4" name="Equation" r:id="rId5" imgW="825142" imgH="406224" progId="Equation.DSMT4">
                  <p:embed/>
                </p:oleObj>
              </mc:Choice>
              <mc:Fallback>
                <p:oleObj name="Equation" r:id="rId5" imgW="825142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1289050"/>
                        <a:ext cx="264477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20800" y="3541713"/>
          <a:ext cx="22971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5" name="Equation" r:id="rId7" imgW="698197" imgH="406224" progId="Equation.DSMT4">
                  <p:embed/>
                </p:oleObj>
              </mc:Choice>
              <mc:Fallback>
                <p:oleObj name="Equation" r:id="rId7" imgW="698197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541713"/>
                        <a:ext cx="2297113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88963" y="5257800"/>
          <a:ext cx="306863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6" name="Equation" r:id="rId9" imgW="888614" imgH="253890" progId="Equation.DSMT4">
                  <p:embed/>
                </p:oleObj>
              </mc:Choice>
              <mc:Fallback>
                <p:oleObj name="Equation" r:id="rId9" imgW="888614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257800"/>
                        <a:ext cx="306863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211763" y="2001838"/>
          <a:ext cx="31956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7" name="Equation" r:id="rId11" imgW="837836" imgH="177723" progId="Equation.DSMT4">
                  <p:embed/>
                </p:oleObj>
              </mc:Choice>
              <mc:Fallback>
                <p:oleObj name="Equation" r:id="rId11" imgW="837836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2001838"/>
                        <a:ext cx="31956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43600" y="38862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943600" y="38862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77875" y="2362200"/>
          <a:ext cx="27066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8" name="Equation" r:id="rId13" imgW="825480" imgH="406080" progId="Equation.DSMT4">
                  <p:embed/>
                </p:oleObj>
              </mc:Choice>
              <mc:Fallback>
                <p:oleObj name="Equation" r:id="rId13" imgW="82548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362200"/>
                        <a:ext cx="27066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733800" y="2743200"/>
            <a:ext cx="1066800" cy="2895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518150" y="2971800"/>
          <a:ext cx="23733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9" name="Equation" r:id="rId15" imgW="621760" imgH="177646" progId="Equation.DSMT4">
                  <p:embed/>
                </p:oleObj>
              </mc:Choice>
              <mc:Fallback>
                <p:oleObj name="Equation" r:id="rId15" imgW="621760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2971800"/>
                        <a:ext cx="23733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276850" y="3851275"/>
          <a:ext cx="28575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0" name="Equation" r:id="rId17" imgW="748975" imgH="177723" progId="Equation.DSMT4">
                  <p:embed/>
                </p:oleObj>
              </mc:Choice>
              <mc:Fallback>
                <p:oleObj name="Equation" r:id="rId17" imgW="748975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3851275"/>
                        <a:ext cx="28575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953000" y="5105400"/>
          <a:ext cx="36433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1" name="Equation" r:id="rId19" imgW="1079032" imgH="203112" progId="Equation.DSMT4">
                  <p:embed/>
                </p:oleObj>
              </mc:Choice>
              <mc:Fallback>
                <p:oleObj name="Equation" r:id="rId19" imgW="1079032" imgH="20311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105400"/>
                        <a:ext cx="3643313" cy="685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12 – Last Exponential!!</a:t>
            </a:r>
          </a:p>
        </p:txBody>
      </p:sp>
      <p:graphicFrame>
        <p:nvGraphicFramePr>
          <p:cNvPr id="56323" name="Object 2"/>
          <p:cNvGraphicFramePr>
            <a:graphicFrameLocks noChangeAspect="1"/>
          </p:cNvGraphicFramePr>
          <p:nvPr/>
        </p:nvGraphicFramePr>
        <p:xfrm>
          <a:off x="1881188" y="609600"/>
          <a:ext cx="44577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4" name="Equation" r:id="rId3" imgW="1168400" imgH="228600" progId="Equation.DSMT4">
                  <p:embed/>
                </p:oleObj>
              </mc:Choice>
              <mc:Fallback>
                <p:oleObj name="Equation" r:id="rId3" imgW="1168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609600"/>
                        <a:ext cx="44577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63700" y="1484313"/>
          <a:ext cx="49418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5" name="Equation" r:id="rId5" imgW="1295400" imgH="330200" progId="Equation.DSMT4">
                  <p:embed/>
                </p:oleObj>
              </mc:Choice>
              <mc:Fallback>
                <p:oleObj name="Equation" r:id="rId5" imgW="12954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1484313"/>
                        <a:ext cx="4941888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9300" y="2703513"/>
          <a:ext cx="70754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6" name="Equation" r:id="rId7" imgW="1854200" imgH="330200" progId="Equation.DSMT4">
                  <p:embed/>
                </p:oleObj>
              </mc:Choice>
              <mc:Fallback>
                <p:oleObj name="Equation" r:id="rId7" imgW="18542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703513"/>
                        <a:ext cx="7075488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22375" y="3756025"/>
          <a:ext cx="18415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7" name="Equation" r:id="rId9" imgW="482391" imgH="253890" progId="Equation.DSMT4">
                  <p:embed/>
                </p:oleObj>
              </mc:Choice>
              <mc:Fallback>
                <p:oleObj name="Equation" r:id="rId9" imgW="482391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3756025"/>
                        <a:ext cx="18415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72125" y="3810000"/>
          <a:ext cx="19859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8" name="Equation" r:id="rId11" imgW="520700" imgH="228600" progId="Equation.DSMT4">
                  <p:embed/>
                </p:oleObj>
              </mc:Choice>
              <mc:Fallback>
                <p:oleObj name="Equation" r:id="rId11" imgW="5207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810000"/>
                        <a:ext cx="19859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1200" y="4746625"/>
          <a:ext cx="28590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9" name="Equation" r:id="rId13" imgW="748975" imgH="253890" progId="Equation.DSMT4">
                  <p:embed/>
                </p:oleObj>
              </mc:Choice>
              <mc:Fallback>
                <p:oleObj name="Equation" r:id="rId13" imgW="748975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746625"/>
                        <a:ext cx="28590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46650" y="4724400"/>
          <a:ext cx="32480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0" name="Equation" r:id="rId15" imgW="850531" imgH="253890" progId="Equation.DSMT4">
                  <p:embed/>
                </p:oleObj>
              </mc:Choice>
              <mc:Fallback>
                <p:oleObj name="Equation" r:id="rId15" imgW="850531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4724400"/>
                        <a:ext cx="32480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58863" y="5659438"/>
          <a:ext cx="25685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1" name="Equation" r:id="rId17" imgW="672808" imgH="203112" progId="Equation.DSMT4">
                  <p:embed/>
                </p:oleObj>
              </mc:Choice>
              <mc:Fallback>
                <p:oleObj name="Equation" r:id="rId17" imgW="672808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5659438"/>
                        <a:ext cx="25685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797425" y="5686425"/>
          <a:ext cx="34893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2" name="Equation" r:id="rId19" imgW="914003" imgH="177723" progId="Equation.DSMT4">
                  <p:embed/>
                </p:oleObj>
              </mc:Choice>
              <mc:Fallback>
                <p:oleObj name="Equation" r:id="rId19" imgW="914003" imgH="17772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5686425"/>
                        <a:ext cx="34893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-1752600" y="-685800"/>
            <a:ext cx="7772400" cy="1933575"/>
          </a:xfrm>
        </p:spPr>
        <p:txBody>
          <a:bodyPr/>
          <a:lstStyle/>
          <a:p>
            <a:r>
              <a:rPr lang="en-US" altLang="en-US" sz="4400" b="1" u="sng" dirty="0" smtClean="0"/>
              <a:t>Skills Check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15000" cy="990600"/>
          </a:xfrm>
        </p:spPr>
        <p:txBody>
          <a:bodyPr/>
          <a:lstStyle/>
          <a:p>
            <a:r>
              <a:rPr lang="en-US" altLang="en-US" sz="8000" smtClean="0"/>
              <a:t>Homework</a:t>
            </a: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457200" y="2057400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smtClean="0"/>
              <a:t>6.3 </a:t>
            </a:r>
            <a:r>
              <a:rPr lang="en-US" altLang="en-US" sz="6000" dirty="0"/>
              <a:t>Worksheet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30480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BONUS!!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Expand: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971800" y="381000"/>
          <a:ext cx="4113213" cy="250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3" imgW="812520" imgH="495000" progId="Equation.DSMT4">
                  <p:embed/>
                </p:oleObj>
              </mc:Choice>
              <mc:Fallback>
                <p:oleObj name="Equation" r:id="rId3" imgW="8125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1000"/>
                        <a:ext cx="4113213" cy="2504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0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7772400" cy="2695575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4400">
                <a:solidFill>
                  <a:schemeClr val="tx1"/>
                </a:solidFill>
              </a:rPr>
              <a:t/>
            </a:r>
            <a:br>
              <a:rPr lang="en-US" altLang="en-US" sz="4400">
                <a:solidFill>
                  <a:schemeClr val="tx1"/>
                </a:solidFill>
              </a:rPr>
            </a:br>
            <a:r>
              <a:rPr lang="en-US" altLang="en-US" sz="5400" smtClean="0">
                <a:solidFill>
                  <a:schemeClr val="tx1"/>
                </a:solidFill>
              </a:rPr>
              <a:t>6.4 </a:t>
            </a:r>
            <a:r>
              <a:rPr lang="en-US" altLang="en-US" sz="5400" dirty="0" smtClean="0">
                <a:solidFill>
                  <a:schemeClr val="tx1"/>
                </a:solidFill>
              </a:rPr>
              <a:t>– Solving log and exponential functions:</a:t>
            </a:r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4400" dirty="0">
                <a:solidFill>
                  <a:schemeClr val="tx1"/>
                </a:solidFill>
              </a:rPr>
              <a:t/>
            </a:r>
            <a:br>
              <a:rPr lang="en-US" altLang="en-US" sz="4400" dirty="0">
                <a:solidFill>
                  <a:schemeClr val="tx1"/>
                </a:solidFill>
              </a:rPr>
            </a:br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>1. How do I solve </a:t>
            </a:r>
            <a:r>
              <a:rPr lang="en-US" altLang="en-US" sz="2800" dirty="0" smtClean="0">
                <a:solidFill>
                  <a:srgbClr val="FF0000"/>
                </a:solidFill>
              </a:rPr>
              <a:t>exponential</a:t>
            </a:r>
            <a:r>
              <a:rPr lang="en-US" altLang="en-US" sz="2800" dirty="0" smtClean="0">
                <a:solidFill>
                  <a:schemeClr val="tx1"/>
                </a:solidFill>
              </a:rPr>
              <a:t> functions?</a:t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>2. How do I solve </a:t>
            </a:r>
            <a:r>
              <a:rPr lang="en-US" altLang="en-US" sz="2800" dirty="0" smtClean="0">
                <a:solidFill>
                  <a:srgbClr val="FF0000"/>
                </a:solidFill>
              </a:rPr>
              <a:t>logarithmic</a:t>
            </a:r>
            <a:r>
              <a:rPr lang="en-US" altLang="en-US" sz="2800" dirty="0" smtClean="0">
                <a:solidFill>
                  <a:schemeClr val="tx1"/>
                </a:solidFill>
              </a:rPr>
              <a:t> functions?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Change-of-Base Formula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229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400"/>
              <a:t>Let a, b, and x be positive real numbers such that a</a:t>
            </a:r>
            <a:r>
              <a:rPr lang="en-US" altLang="en-US" sz="3400">
                <a:sym typeface="Symbol" panose="05050102010706020507" pitchFamily="18" charset="2"/>
              </a:rPr>
              <a:t></a:t>
            </a:r>
            <a:r>
              <a:rPr lang="en-US" altLang="en-US" sz="3400"/>
              <a:t>1 and b</a:t>
            </a:r>
            <a:r>
              <a:rPr lang="en-US" altLang="en-US" sz="3400">
                <a:sym typeface="Symbol" panose="05050102010706020507" pitchFamily="18" charset="2"/>
              </a:rPr>
              <a:t></a:t>
            </a:r>
            <a:r>
              <a:rPr lang="en-US" altLang="en-US" sz="3400"/>
              <a:t>1.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014538" y="2616200"/>
          <a:ext cx="36131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3" imgW="876300" imgH="419100" progId="Equation.3">
                  <p:embed/>
                </p:oleObj>
              </mc:Choice>
              <mc:Fallback>
                <p:oleObj name="Equation" r:id="rId3" imgW="8763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616200"/>
                        <a:ext cx="36131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3" name="Picture 7" descr="mathtch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1511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" y="12065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b="1"/>
              <a:t>Evaluate using the natural logarithms.  Round to four decimal places.</a:t>
            </a: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990600" y="2433638"/>
          <a:ext cx="11430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MathType Equation" r:id="rId3" imgW="393529" imgH="203112" progId="Equation">
                  <p:embed/>
                </p:oleObj>
              </mc:Choice>
              <mc:Fallback>
                <p:oleObj name="MathType Equation" r:id="rId3" imgW="393529" imgH="203112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3638"/>
                        <a:ext cx="11430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427288" y="2222500"/>
          <a:ext cx="13446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Equation" r:id="rId5" imgW="482391" imgH="418918" progId="Equation.3">
                  <p:embed/>
                </p:oleObj>
              </mc:Choice>
              <mc:Fallback>
                <p:oleObj name="Equation" r:id="rId5" imgW="482391" imgH="4189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2222500"/>
                        <a:ext cx="1344612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11638" y="2557463"/>
          <a:ext cx="17319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Equation" r:id="rId7" imgW="621760" imgH="177646" progId="Equation.DSMT4">
                  <p:embed/>
                </p:oleObj>
              </mc:Choice>
              <mc:Fallback>
                <p:oleObj name="Equation" r:id="rId7" imgW="621760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557463"/>
                        <a:ext cx="17319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19050" y="4391026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800" b="1" dirty="0" smtClean="0">
                <a:solidFill>
                  <a:srgbClr val="FF0000"/>
                </a:solidFill>
              </a:rPr>
              <a:t>**</a:t>
            </a:r>
            <a:r>
              <a:rPr lang="en-US" altLang="en-US" sz="4800" b="1" u="sng" dirty="0" smtClean="0">
                <a:solidFill>
                  <a:srgbClr val="FF0000"/>
                </a:solidFill>
              </a:rPr>
              <a:t>NEW TI-84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: </a:t>
            </a:r>
            <a:endParaRPr lang="en-US" altLang="en-US" sz="4800" b="1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800" b="1" dirty="0" smtClean="0">
                <a:solidFill>
                  <a:srgbClr val="FF0000"/>
                </a:solidFill>
              </a:rPr>
              <a:t>ALPHA Window, select Log BASE!!**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371475" y="381000"/>
            <a:ext cx="83153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Steps for solving Equations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991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5143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 u="sng">
                <a:latin typeface="Times New Roman" panose="02020603050405020304" pitchFamily="18" charset="0"/>
              </a:rPr>
              <a:t>Isolate</a:t>
            </a:r>
            <a:r>
              <a:rPr lang="en-US" altLang="en-US">
                <a:latin typeface="Times New Roman" panose="02020603050405020304" pitchFamily="18" charset="0"/>
              </a:rPr>
              <a:t> the base.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If you can rewrite to make the </a:t>
            </a:r>
            <a:r>
              <a:rPr lang="en-US" altLang="en-US" u="sng">
                <a:latin typeface="Times New Roman" panose="02020603050405020304" pitchFamily="18" charset="0"/>
              </a:rPr>
              <a:t>same</a:t>
            </a:r>
            <a:r>
              <a:rPr lang="en-US" altLang="en-US">
                <a:latin typeface="Times New Roman" panose="02020603050405020304" pitchFamily="18" charset="0"/>
              </a:rPr>
              <a:t> base, do it!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If not,</a:t>
            </a:r>
          </a:p>
          <a:p>
            <a:pPr lvl="1" eaLnBrk="1" hangingPunct="1">
              <a:spcBef>
                <a:spcPct val="50000"/>
              </a:spcBef>
              <a:buClrTx/>
              <a:buFont typeface="Arial" panose="020B0604020202020204" pitchFamily="34" charset="0"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Rewrite an Exponential Equation in </a:t>
            </a:r>
            <a:r>
              <a:rPr lang="en-US" altLang="en-US" sz="3200" u="sng">
                <a:latin typeface="Times New Roman" panose="02020603050405020304" pitchFamily="18" charset="0"/>
              </a:rPr>
              <a:t>log</a:t>
            </a:r>
            <a:r>
              <a:rPr lang="en-US" altLang="en-US" sz="3200">
                <a:latin typeface="Times New Roman" panose="02020603050405020304" pitchFamily="18" charset="0"/>
              </a:rPr>
              <a:t> form.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Rewrite a Logarithmic Equation in </a:t>
            </a:r>
            <a:r>
              <a:rPr lang="en-US" altLang="en-US" sz="3200" u="sng">
                <a:latin typeface="Times New Roman" panose="02020603050405020304" pitchFamily="18" charset="0"/>
              </a:rPr>
              <a:t>exp.</a:t>
            </a:r>
            <a:r>
              <a:rPr lang="en-US" altLang="en-US" sz="3200">
                <a:latin typeface="Times New Roman" panose="02020603050405020304" pitchFamily="18" charset="0"/>
              </a:rPr>
              <a:t> Form.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CHECK YOUR ANSWER!!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Ex. 1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23863" y="1052513"/>
          <a:ext cx="2352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6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052513"/>
                        <a:ext cx="23526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09600" y="2362200"/>
          <a:ext cx="18732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7" name="Equation" r:id="rId5" imgW="698500" imgH="228600" progId="Equation.DSMT4">
                  <p:embed/>
                </p:oleObj>
              </mc:Choice>
              <mc:Fallback>
                <p:oleObj name="Equation" r:id="rId5" imgW="698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18732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609600" y="3352800"/>
          <a:ext cx="17716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8" name="Equation" r:id="rId7" imgW="660400" imgH="419100" progId="Equation.DSMT4">
                  <p:embed/>
                </p:oleObj>
              </mc:Choice>
              <mc:Fallback>
                <p:oleObj name="Equation" r:id="rId7" imgW="6604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17716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0538" y="4953000"/>
          <a:ext cx="16351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9" name="Equation" r:id="rId9" imgW="609336" imgH="177723" progId="Equation.DSMT4">
                  <p:embed/>
                </p:oleObj>
              </mc:Choice>
              <mc:Fallback>
                <p:oleObj name="Equation" r:id="rId9" imgW="609336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4953000"/>
                        <a:ext cx="16351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56263" y="3856038"/>
          <a:ext cx="22415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Equation" r:id="rId11" imgW="710891" imgH="177723" progId="Equation.DSMT4">
                  <p:embed/>
                </p:oleObj>
              </mc:Choice>
              <mc:Fallback>
                <p:oleObj name="Equation" r:id="rId11" imgW="710891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3856038"/>
                        <a:ext cx="22415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Equation" r:id="rId13" imgW="1968500" imgH="863600" progId="Equation.DSMT4">
                  <p:embed/>
                </p:oleObj>
              </mc:Choice>
              <mc:Fallback>
                <p:oleObj name="Equation" r:id="rId13" imgW="1968500" imgH="863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457200" y="838200"/>
          <a:ext cx="32004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0" name="Equation" r:id="rId3" imgW="482391" imgH="203112" progId="Equation.3">
                  <p:embed/>
                </p:oleObj>
              </mc:Choice>
              <mc:Fallback>
                <p:oleObj name="Equation" r:id="rId3" imgW="482391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32004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60363" y="2238375"/>
          <a:ext cx="31019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1" name="Equation" r:id="rId5" imgW="812447" imgH="228501" progId="Equation.DSMT4">
                  <p:embed/>
                </p:oleObj>
              </mc:Choice>
              <mc:Fallback>
                <p:oleObj name="Equation" r:id="rId5" imgW="812447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2238375"/>
                        <a:ext cx="31019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762000" y="3733800"/>
          <a:ext cx="21812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2" name="Equation" r:id="rId7" imgW="571004" imgH="177646" progId="Equation.3">
                  <p:embed/>
                </p:oleObj>
              </mc:Choice>
              <mc:Fallback>
                <p:oleObj name="Equation" r:id="rId7" imgW="571004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21812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62000" y="5029200"/>
          <a:ext cx="23749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Equation" r:id="rId9" imgW="609600" imgH="160020" progId="Equation.3">
                  <p:embed/>
                </p:oleObj>
              </mc:Choice>
              <mc:Fallback>
                <p:oleObj name="Equation" r:id="rId9" imgW="609600" imgH="1600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23749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905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Equation" r:id="rId11" imgW="723272" imgH="177646" progId="Equation.DSMT4">
                  <p:embed/>
                </p:oleObj>
              </mc:Choice>
              <mc:Fallback>
                <p:oleObj name="Equation" r:id="rId11" imgW="723272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5" name="Equation" r:id="rId13" imgW="1968500" imgH="863600" progId="Equation.DSMT4">
                  <p:embed/>
                </p:oleObj>
              </mc:Choice>
              <mc:Fallback>
                <p:oleObj name="Equation" r:id="rId13" imgW="1968500" imgH="86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2561</TotalTime>
  <Words>195</Words>
  <Application>Microsoft Office PowerPoint</Application>
  <PresentationFormat>On-screen Show (4:3)</PresentationFormat>
  <Paragraphs>35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Century Gothic</vt:lpstr>
      <vt:lpstr>Symbol</vt:lpstr>
      <vt:lpstr>Times New Roman</vt:lpstr>
      <vt:lpstr>Wingdings</vt:lpstr>
      <vt:lpstr>Watermark</vt:lpstr>
      <vt:lpstr>iRespondQuestionMaster</vt:lpstr>
      <vt:lpstr>iRespondGraphMaster</vt:lpstr>
      <vt:lpstr>Equation</vt:lpstr>
      <vt:lpstr>MathType Equation</vt:lpstr>
      <vt:lpstr>Homework Check</vt:lpstr>
      <vt:lpstr>Skills Check</vt:lpstr>
      <vt:lpstr>BONUS!!   Expand:</vt:lpstr>
      <vt:lpstr>  6.4 – Solving log and exponential functions:   1. How do I solve exponential functions? 2. How do I solve logarithmic functions?</vt:lpstr>
      <vt:lpstr>Change-of-Base Formula </vt:lpstr>
      <vt:lpstr>PowerPoint Presentation</vt:lpstr>
      <vt:lpstr>PowerPoint Presentation</vt:lpstr>
      <vt:lpstr>PowerPoint Presentation</vt:lpstr>
      <vt:lpstr>Ex. 2</vt:lpstr>
      <vt:lpstr>Ex. 3</vt:lpstr>
      <vt:lpstr>Ex. 4</vt:lpstr>
      <vt:lpstr>Ex. 5</vt:lpstr>
      <vt:lpstr>Ex. 6 </vt:lpstr>
      <vt:lpstr>Ex. 7 – Log Equations</vt:lpstr>
      <vt:lpstr>Ex. 8 – Log Equations</vt:lpstr>
      <vt:lpstr>Ex. 9 – Log Equations</vt:lpstr>
      <vt:lpstr>Ex. 10 – Log Equations</vt:lpstr>
      <vt:lpstr>Ex. 11 – Log Equations</vt:lpstr>
      <vt:lpstr>Ex. 12 – Last Exponential!!</vt:lpstr>
      <vt:lpstr>Homework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Allerie Sweet</cp:lastModifiedBy>
  <cp:revision>94</cp:revision>
  <cp:lastPrinted>2015-03-18T20:11:08Z</cp:lastPrinted>
  <dcterms:created xsi:type="dcterms:W3CDTF">2002-01-10T15:12:12Z</dcterms:created>
  <dcterms:modified xsi:type="dcterms:W3CDTF">2017-10-27T12:55:20Z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