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4"/>
    <p:sldMasterId id="2147483777" r:id="rId5"/>
    <p:sldMasterId id="2147483791" r:id="rId6"/>
    <p:sldMasterId id="2147484053" r:id="rId7"/>
  </p:sldMasterIdLst>
  <p:notesMasterIdLst>
    <p:notesMasterId r:id="rId24"/>
  </p:notesMasterIdLst>
  <p:handoutMasterIdLst>
    <p:handoutMasterId r:id="rId25"/>
  </p:handoutMasterIdLst>
  <p:sldIdLst>
    <p:sldId id="278" r:id="rId8"/>
    <p:sldId id="280" r:id="rId9"/>
    <p:sldId id="297" r:id="rId10"/>
    <p:sldId id="282" r:id="rId11"/>
    <p:sldId id="284" r:id="rId12"/>
    <p:sldId id="285" r:id="rId13"/>
    <p:sldId id="286" r:id="rId14"/>
    <p:sldId id="287" r:id="rId15"/>
    <p:sldId id="259" r:id="rId16"/>
    <p:sldId id="314" r:id="rId17"/>
    <p:sldId id="316" r:id="rId18"/>
    <p:sldId id="303" r:id="rId19"/>
    <p:sldId id="302" r:id="rId20"/>
    <p:sldId id="317" r:id="rId21"/>
    <p:sldId id="318" r:id="rId22"/>
    <p:sldId id="276" r:id="rId23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B2BB39-0E2C-4463-A517-E276D1C2164C}" v="10" dt="2019-10-28T13:03:58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 varScale="1">
        <p:scale>
          <a:sx n="63" d="100"/>
          <a:sy n="63" d="100"/>
        </p:scale>
        <p:origin x="12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rie Sweet" userId="a8c00388-0b13-48ea-93d6-bae086f86c68" providerId="ADAL" clId="{A4B2BB39-0E2C-4463-A517-E276D1C2164C}"/>
    <pc:docChg chg="modSld">
      <pc:chgData name="Allerie Sweet" userId="a8c00388-0b13-48ea-93d6-bae086f86c68" providerId="ADAL" clId="{A4B2BB39-0E2C-4463-A517-E276D1C2164C}" dt="2019-10-28T13:03:58.282" v="9" actId="20577"/>
      <pc:docMkLst>
        <pc:docMk/>
      </pc:docMkLst>
      <pc:sldChg chg="modSp">
        <pc:chgData name="Allerie Sweet" userId="a8c00388-0b13-48ea-93d6-bae086f86c68" providerId="ADAL" clId="{A4B2BB39-0E2C-4463-A517-E276D1C2164C}" dt="2019-10-28T13:03:58.282" v="9" actId="20577"/>
        <pc:sldMkLst>
          <pc:docMk/>
          <pc:sldMk cId="0" sldId="287"/>
        </pc:sldMkLst>
        <pc:spChg chg="mod">
          <ac:chgData name="Allerie Sweet" userId="a8c00388-0b13-48ea-93d6-bae086f86c68" providerId="ADAL" clId="{A4B2BB39-0E2C-4463-A517-E276D1C2164C}" dt="2019-10-28T13:03:51.316" v="3" actId="20577"/>
          <ac:spMkLst>
            <pc:docMk/>
            <pc:sldMk cId="0" sldId="287"/>
            <ac:spMk id="112651" creationId="{00000000-0000-0000-0000-000000000000}"/>
          </ac:spMkLst>
        </pc:spChg>
        <pc:spChg chg="mod">
          <ac:chgData name="Allerie Sweet" userId="a8c00388-0b13-48ea-93d6-bae086f86c68" providerId="ADAL" clId="{A4B2BB39-0E2C-4463-A517-E276D1C2164C}" dt="2019-10-28T13:03:53.812" v="5" actId="20577"/>
          <ac:spMkLst>
            <pc:docMk/>
            <pc:sldMk cId="0" sldId="287"/>
            <ac:spMk id="112652" creationId="{00000000-0000-0000-0000-000000000000}"/>
          </ac:spMkLst>
        </pc:spChg>
        <pc:spChg chg="mod">
          <ac:chgData name="Allerie Sweet" userId="a8c00388-0b13-48ea-93d6-bae086f86c68" providerId="ADAL" clId="{A4B2BB39-0E2C-4463-A517-E276D1C2164C}" dt="2019-10-28T13:03:56.166" v="7" actId="20577"/>
          <ac:spMkLst>
            <pc:docMk/>
            <pc:sldMk cId="0" sldId="287"/>
            <ac:spMk id="112653" creationId="{00000000-0000-0000-0000-000000000000}"/>
          </ac:spMkLst>
        </pc:spChg>
        <pc:spChg chg="mod">
          <ac:chgData name="Allerie Sweet" userId="a8c00388-0b13-48ea-93d6-bae086f86c68" providerId="ADAL" clId="{A4B2BB39-0E2C-4463-A517-E276D1C2164C}" dt="2019-10-28T13:03:58.282" v="9" actId="20577"/>
          <ac:spMkLst>
            <pc:docMk/>
            <pc:sldMk cId="0" sldId="287"/>
            <ac:spMk id="112654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6A7DB7-D99F-4E43-8CB9-3023C438EF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9793"/>
            <a:ext cx="50292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8E73D9-D53B-4CAF-AF5B-B06E650B9D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140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9725B-6B9B-42F3-AB4B-6DDE811A4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47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4FBB5-A1C1-4FE9-80FB-280058A87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26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1F1D8-786D-4B42-A517-C7A42A810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18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C2C11-E571-4273-9944-24C4E67D2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45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472E1-DBD1-4D8D-926E-A6EEAAD650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1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3C36C39-5CA3-4DF1-B6FD-F413D86A8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754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E06F173-85D8-4AAB-8D29-7F7B26525C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977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0C670E-C7E1-4487-91ED-213084DB1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416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F4483C0-5FCC-44C3-9605-F4348DBE21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945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538DB13-9230-4EBA-93AC-FF97BBC37E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189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7FBD504-6FCF-44CA-9D31-59468EB4A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96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D3264-E93E-4C64-8CB3-46AE7F9D4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578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EE3115B-C518-4F82-969A-2AB9EB89D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987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268BB9F-FDD3-4D1B-A23D-607CBE7F6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435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FA14AC7-FC20-4239-9FE1-AB1CA8F37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593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7392DFD-664B-45D2-88A8-7B9679C16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678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A50DCA5-46B9-4FCA-AC65-A9A114E1E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121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ED705BD-32B7-45C1-9625-A498079C68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480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F3A50AE-A960-47BD-B4F7-B4D58BCBC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8369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B37B07B-D32D-4C37-AB58-534014DE6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871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C239191-BC88-43E6-9F98-B0FB777D4D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518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6B97545-F641-4387-8DD0-3CD81B66F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99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99212-6144-458C-B446-A518FC0001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5385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CDB6952-2BCB-43B3-B815-A0D426F92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127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2A8D8BB-B032-43EB-B91B-F8BC04783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7686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A97C76B-E0A7-47A4-B3C6-50BC8A6AE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12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4D52B3D-7DEF-451F-B219-97411ECE9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888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897B91E-FBB2-4992-82B3-D09E34007A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4440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F689E8-B9E0-4DA4-AA3B-1CB857884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3582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816D54-C54E-4285-B86F-8CCD8B702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085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ACE460A-960C-4178-ABF6-5E43D8909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476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9094071-01AA-4369-9106-238133A24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776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AEA65AD-C9C2-4BBA-B54A-E426E710C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34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438F-3A86-4DE9-84B6-8BEF1F73F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8086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977A4F8-22CD-438B-920D-9A7AD115C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7132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62C2266-A7D4-4F24-B355-56F880305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617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F9625C-D59F-431B-A7AF-7301A9129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2719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584A039-6745-4A49-86CC-795447615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6829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31A18ED-7378-421B-A726-885D88217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1749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B10F661-D6A6-4B3B-8A26-23B085112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1229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631F10-9ACC-43F6-A02E-4B129F9B6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52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C632BDA-C4D7-4856-A893-6CD4BE7CB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4682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1BF133A-46F4-4057-A639-D6CAD0EA69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8438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3AAB9A3-E959-4203-8A41-F353A5BF65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52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FDCC6-CEE1-46B7-94C0-F83EA2407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80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A0092-4E92-49B4-A3AA-F4F4BE62B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8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BFDE3-A82E-4E86-BE0D-AEAA94165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11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2546D-C6A1-42CC-A7F6-832178407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7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ABEE6-8F3F-4C6F-B78C-92EC50D17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49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8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036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9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3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37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7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33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8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8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8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4E90E66-410E-4D47-A7AD-448A553A2A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5" r:id="rId1"/>
    <p:sldLayoutId id="2147484533" r:id="rId2"/>
    <p:sldLayoutId id="2147484534" r:id="rId3"/>
    <p:sldLayoutId id="2147484535" r:id="rId4"/>
    <p:sldLayoutId id="2147484536" r:id="rId5"/>
    <p:sldLayoutId id="2147484537" r:id="rId6"/>
    <p:sldLayoutId id="2147484538" r:id="rId7"/>
    <p:sldLayoutId id="2147484539" r:id="rId8"/>
    <p:sldLayoutId id="2147484540" r:id="rId9"/>
    <p:sldLayoutId id="2147484541" r:id="rId10"/>
    <p:sldLayoutId id="2147484542" r:id="rId11"/>
    <p:sldLayoutId id="2147484543" r:id="rId12"/>
    <p:sldLayoutId id="21474845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2063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66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80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37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84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1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2060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4400">
                <a:solidFill>
                  <a:schemeClr val="tx2"/>
                </a:solidFill>
                <a:latin typeface="Tahoma" pitchFamily="34" charset="0"/>
              </a:rPr>
              <a:t>iRespond Question Master</a:t>
            </a:r>
          </a:p>
        </p:txBody>
      </p:sp>
      <p:sp>
        <p:nvSpPr>
          <p:cNvPr id="2053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>
                <a:latin typeface="Tahoma" pitchFamily="34" charset="0"/>
              </a:rPr>
              <a:t>A.) Response A</a:t>
            </a:r>
          </a:p>
        </p:txBody>
      </p:sp>
      <p:sp>
        <p:nvSpPr>
          <p:cNvPr id="2054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>
                <a:latin typeface="Tahoma" pitchFamily="34" charset="0"/>
              </a:rPr>
              <a:t>B.) Response B</a:t>
            </a:r>
          </a:p>
        </p:txBody>
      </p:sp>
      <p:sp>
        <p:nvSpPr>
          <p:cNvPr id="2055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>
                <a:latin typeface="Tahoma" pitchFamily="34" charset="0"/>
              </a:rPr>
              <a:t>C.) Response C</a:t>
            </a:r>
          </a:p>
        </p:txBody>
      </p:sp>
      <p:sp>
        <p:nvSpPr>
          <p:cNvPr id="2056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>
                <a:latin typeface="Tahoma" pitchFamily="34" charset="0"/>
              </a:rPr>
              <a:t>D.) Response D</a:t>
            </a:r>
          </a:p>
        </p:txBody>
      </p:sp>
      <p:sp>
        <p:nvSpPr>
          <p:cNvPr id="2057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90000"/>
              <a:defRPr/>
            </a:pPr>
            <a:r>
              <a:rPr lang="en-US" altLang="en-US" sz="3200">
                <a:latin typeface="Tahoma" pitchFamily="34" charset="0"/>
              </a:rPr>
              <a:t>E.) Response E</a:t>
            </a:r>
          </a:p>
        </p:txBody>
      </p:sp>
      <p:sp>
        <p:nvSpPr>
          <p:cNvPr id="2058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solidFill>
                  <a:srgbClr val="545472"/>
                </a:solidFill>
              </a:rPr>
              <a:t>Percent Complete 100%</a:t>
            </a:r>
          </a:p>
        </p:txBody>
      </p:sp>
      <p:sp>
        <p:nvSpPr>
          <p:cNvPr id="2059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solidFill>
                  <a:srgbClr val="545472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6" r:id="rId1"/>
    <p:sldLayoutId id="2147484547" r:id="rId2"/>
    <p:sldLayoutId id="2147484548" r:id="rId3"/>
    <p:sldLayoutId id="2147484549" r:id="rId4"/>
    <p:sldLayoutId id="2147484550" r:id="rId5"/>
    <p:sldLayoutId id="2147484551" r:id="rId6"/>
    <p:sldLayoutId id="2147484552" r:id="rId7"/>
    <p:sldLayoutId id="2147484553" r:id="rId8"/>
    <p:sldLayoutId id="2147484554" r:id="rId9"/>
    <p:sldLayoutId id="2147484555" r:id="rId10"/>
    <p:sldLayoutId id="2147484556" r:id="rId11"/>
    <p:sldLayoutId id="21474845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3111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14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28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37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132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5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310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6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iRespond Graph</a:t>
            </a:r>
          </a:p>
        </p:txBody>
      </p:sp>
      <p:grpSp>
        <p:nvGrpSpPr>
          <p:cNvPr id="307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6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07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307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1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67%</a:t>
              </a:r>
            </a:p>
          </p:txBody>
        </p:sp>
        <p:sp>
          <p:nvSpPr>
            <p:cNvPr id="3102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33%</a:t>
              </a:r>
            </a:p>
          </p:txBody>
        </p:sp>
        <p:sp>
          <p:nvSpPr>
            <p:cNvPr id="3103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100%</a:t>
              </a:r>
            </a:p>
          </p:txBody>
        </p:sp>
        <p:sp>
          <p:nvSpPr>
            <p:cNvPr id="3104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100%</a:t>
              </a:r>
            </a:p>
          </p:txBody>
        </p:sp>
        <p:sp>
          <p:nvSpPr>
            <p:cNvPr id="3105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67%</a:t>
              </a:r>
            </a:p>
          </p:txBody>
        </p:sp>
      </p:grpSp>
      <p:grpSp>
        <p:nvGrpSpPr>
          <p:cNvPr id="307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8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99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00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308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3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A*</a:t>
              </a:r>
            </a:p>
          </p:txBody>
        </p:sp>
        <p:sp>
          <p:nvSpPr>
            <p:cNvPr id="3094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B*</a:t>
              </a:r>
            </a:p>
          </p:txBody>
        </p:sp>
        <p:sp>
          <p:nvSpPr>
            <p:cNvPr id="3095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C</a:t>
              </a:r>
            </a:p>
          </p:txBody>
        </p:sp>
        <p:sp>
          <p:nvSpPr>
            <p:cNvPr id="3096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D</a:t>
              </a:r>
            </a:p>
          </p:txBody>
        </p:sp>
        <p:sp>
          <p:nvSpPr>
            <p:cNvPr id="3097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545472"/>
                  </a:solidFill>
                </a:rPr>
                <a:t>E</a:t>
              </a:r>
            </a:p>
          </p:txBody>
        </p:sp>
      </p:grpSp>
      <p:grpSp>
        <p:nvGrpSpPr>
          <p:cNvPr id="308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7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0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1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2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454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8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3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545472"/>
                  </a:solidFill>
                </a:rPr>
                <a:t>0</a:t>
              </a:r>
            </a:p>
          </p:txBody>
        </p:sp>
        <p:sp>
          <p:nvSpPr>
            <p:cNvPr id="3084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545472"/>
                  </a:solidFill>
                </a:rPr>
                <a:t>1</a:t>
              </a:r>
            </a:p>
          </p:txBody>
        </p:sp>
        <p:sp>
          <p:nvSpPr>
            <p:cNvPr id="3085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545472"/>
                  </a:solidFill>
                </a:rPr>
                <a:t>2</a:t>
              </a:r>
            </a:p>
          </p:txBody>
        </p:sp>
        <p:sp>
          <p:nvSpPr>
            <p:cNvPr id="3086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545472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8" r:id="rId1"/>
    <p:sldLayoutId id="2147484559" r:id="rId2"/>
    <p:sldLayoutId id="2147484560" r:id="rId3"/>
    <p:sldLayoutId id="2147484561" r:id="rId4"/>
    <p:sldLayoutId id="2147484562" r:id="rId5"/>
    <p:sldLayoutId id="2147484563" r:id="rId6"/>
    <p:sldLayoutId id="2147484564" r:id="rId7"/>
    <p:sldLayoutId id="2147484565" r:id="rId8"/>
    <p:sldLayoutId id="2147484566" r:id="rId9"/>
    <p:sldLayoutId id="2147484567" r:id="rId10"/>
    <p:sldLayoutId id="2147484568" r:id="rId11"/>
    <p:sldLayoutId id="21474845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80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D2F8839-4969-4326-BFD7-96EE7CEBE1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D6ECFF"/>
                </a:solidFill>
                <a:latin typeface="Century 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D6ECFF"/>
                </a:solidFill>
                <a:latin typeface="Century Gothic"/>
              </a:defRPr>
            </a:lvl1pPr>
          </a:lstStyle>
          <a:p>
            <a:pPr>
              <a:defRPr/>
            </a:pPr>
            <a:fld id="{5564A62C-545B-49CD-84A8-619314C9ED38}" type="datetime1">
              <a:rPr lang="en-US"/>
              <a:pPr>
                <a:defRPr/>
              </a:pPr>
              <a:t>4/21/2020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0" r:id="rId1"/>
    <p:sldLayoutId id="2147484571" r:id="rId2"/>
    <p:sldLayoutId id="2147484572" r:id="rId3"/>
    <p:sldLayoutId id="2147484573" r:id="rId4"/>
    <p:sldLayoutId id="2147484574" r:id="rId5"/>
    <p:sldLayoutId id="2147484575" r:id="rId6"/>
    <p:sldLayoutId id="2147484576" r:id="rId7"/>
    <p:sldLayoutId id="2147484577" r:id="rId8"/>
    <p:sldLayoutId id="2147484578" r:id="rId9"/>
    <p:sldLayoutId id="2147484579" r:id="rId10"/>
    <p:sldLayoutId id="2147484580" r:id="rId11"/>
    <p:sldLayoutId id="21474845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38AC8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1.wmf"/><Relationship Id="rId3" Type="http://schemas.openxmlformats.org/officeDocument/2006/relationships/oleObject" Target="../embeddings/oleObject18.bin"/><Relationship Id="rId7" Type="http://schemas.openxmlformats.org/officeDocument/2006/relationships/image" Target="../media/image9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image" Target="../media/image30.wmf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27.wmf"/><Relationship Id="rId9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wmf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wmf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5.wmf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.png"/><Relationship Id="rId20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2.png"/><Relationship Id="rId10" Type="http://schemas.openxmlformats.org/officeDocument/2006/relationships/image" Target="../media/image14.wmf"/><Relationship Id="rId19" Type="http://schemas.openxmlformats.org/officeDocument/2006/relationships/image" Target="../media/image6.png"/><Relationship Id="rId4" Type="http://schemas.openxmlformats.org/officeDocument/2006/relationships/image" Target="../media/image11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5.png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1.wmf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.png"/><Relationship Id="rId20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2.png"/><Relationship Id="rId10" Type="http://schemas.openxmlformats.org/officeDocument/2006/relationships/image" Target="../media/image20.wmf"/><Relationship Id="rId19" Type="http://schemas.openxmlformats.org/officeDocument/2006/relationships/image" Target="../media/image6.png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6.bin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4.png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23.wmf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315119" y="1866900"/>
            <a:ext cx="8486775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 panose="020B0A04020102020204" pitchFamily="34" charset="0"/>
              </a:rPr>
              <a:t>Daily Question: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 panose="020B0A04020102020204" pitchFamily="34" charset="0"/>
              </a:rPr>
              <a:t>How do you rewrite logs and exponentials?  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 panose="020B0A04020102020204" pitchFamily="34" charset="0"/>
              </a:rPr>
              <a:t>How do you solve logs and exponentials?</a:t>
            </a:r>
          </a:p>
        </p:txBody>
      </p:sp>
      <p:pic>
        <p:nvPicPr>
          <p:cNvPr id="94212" name="Picture 4" descr="j0304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788" y="5181600"/>
            <a:ext cx="144621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152400" y="152400"/>
            <a:ext cx="6477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rial Black" panose="020B0A04020102020204" pitchFamily="34" charset="0"/>
              </a:rPr>
              <a:t> 6.1 - Logarithmic Functions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altLang="en-US"/>
              <a:t>Questions??</a:t>
            </a:r>
          </a:p>
        </p:txBody>
      </p:sp>
      <p:pic>
        <p:nvPicPr>
          <p:cNvPr id="4" name="Picture 30" descr="j0304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5105400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-45116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Simplify using Inverses 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14503"/>
              </p:ext>
            </p:extLst>
          </p:nvPr>
        </p:nvGraphicFramePr>
        <p:xfrm>
          <a:off x="0" y="1776413"/>
          <a:ext cx="32480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3" imgW="634680" imgH="241200" progId="Equation.DSMT4">
                  <p:embed/>
                </p:oleObj>
              </mc:Choice>
              <mc:Fallback>
                <p:oleObj name="Equation" r:id="rId3" imgW="634680" imgH="241200" progId="Equation.DSMT4">
                  <p:embed/>
                  <p:pic>
                    <p:nvPicPr>
                      <p:cNvPr id="552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76413"/>
                        <a:ext cx="3248025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253527"/>
              </p:ext>
            </p:extLst>
          </p:nvPr>
        </p:nvGraphicFramePr>
        <p:xfrm>
          <a:off x="127000" y="3421063"/>
          <a:ext cx="4027488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5" imgW="787320" imgH="241200" progId="Equation.DSMT4">
                  <p:embed/>
                </p:oleObj>
              </mc:Choice>
              <mc:Fallback>
                <p:oleObj name="Equation" r:id="rId5" imgW="787320" imgH="241200" progId="Equation.DSMT4">
                  <p:embed/>
                  <p:pic>
                    <p:nvPicPr>
                      <p:cNvPr id="5530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3421063"/>
                        <a:ext cx="4027488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30" descr="j03044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90800" y="5410200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70DA53-BBE7-4398-A15D-603F85999473}"/>
              </a:ext>
            </a:extLst>
          </p:cNvPr>
          <p:cNvCxnSpPr>
            <a:cxnSpLocks/>
          </p:cNvCxnSpPr>
          <p:nvPr/>
        </p:nvCxnSpPr>
        <p:spPr bwMode="auto">
          <a:xfrm>
            <a:off x="1185862" y="2057400"/>
            <a:ext cx="1143000" cy="914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7CCF71-4259-4766-9C40-17C7E44EA3DA}"/>
              </a:ext>
            </a:extLst>
          </p:cNvPr>
          <p:cNvCxnSpPr>
            <a:cxnSpLocks/>
          </p:cNvCxnSpPr>
          <p:nvPr/>
        </p:nvCxnSpPr>
        <p:spPr bwMode="auto">
          <a:xfrm>
            <a:off x="1643062" y="1600200"/>
            <a:ext cx="1295400" cy="9921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436A1DF6-E0DB-45F6-8F97-ECE508C3ED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283481"/>
              </p:ext>
            </p:extLst>
          </p:nvPr>
        </p:nvGraphicFramePr>
        <p:xfrm>
          <a:off x="4254500" y="2044700"/>
          <a:ext cx="13001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8" imgW="253800" imgH="139680" progId="Equation.DSMT4">
                  <p:embed/>
                </p:oleObj>
              </mc:Choice>
              <mc:Fallback>
                <p:oleObj name="Equation" r:id="rId8" imgW="253800" imgH="139680" progId="Equation.DSMT4">
                  <p:embed/>
                  <p:pic>
                    <p:nvPicPr>
                      <p:cNvPr id="552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2044700"/>
                        <a:ext cx="13001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>
            <a:extLst>
              <a:ext uri="{FF2B5EF4-FFF2-40B4-BE49-F238E27FC236}">
                <a16:creationId xmlns:a16="http://schemas.microsoft.com/office/drawing/2014/main" id="{AD1C6167-6AAB-4D87-9045-DD32C0BAA7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635601"/>
              </p:ext>
            </p:extLst>
          </p:nvPr>
        </p:nvGraphicFramePr>
        <p:xfrm>
          <a:off x="4267200" y="3124200"/>
          <a:ext cx="4159250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0" imgW="812520" imgH="330120" progId="Equation.DSMT4">
                  <p:embed/>
                </p:oleObj>
              </mc:Choice>
              <mc:Fallback>
                <p:oleObj name="Equation" r:id="rId10" imgW="812520" imgH="330120" progId="Equation.DSMT4">
                  <p:embed/>
                  <p:pic>
                    <p:nvPicPr>
                      <p:cNvPr id="5530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124200"/>
                        <a:ext cx="4159250" cy="174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251AD5-AF54-4F95-ADD1-ADA45FE89EA8}"/>
              </a:ext>
            </a:extLst>
          </p:cNvPr>
          <p:cNvCxnSpPr>
            <a:cxnSpLocks/>
          </p:cNvCxnSpPr>
          <p:nvPr/>
        </p:nvCxnSpPr>
        <p:spPr bwMode="auto">
          <a:xfrm>
            <a:off x="5289550" y="3601244"/>
            <a:ext cx="1143000" cy="914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44C1FC-C4B1-4917-8AD9-B7A33CF10A30}"/>
              </a:ext>
            </a:extLst>
          </p:cNvPr>
          <p:cNvCxnSpPr>
            <a:cxnSpLocks/>
          </p:cNvCxnSpPr>
          <p:nvPr/>
        </p:nvCxnSpPr>
        <p:spPr bwMode="auto">
          <a:xfrm>
            <a:off x="6442710" y="3492976"/>
            <a:ext cx="1295400" cy="9921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16" name="Object 3">
            <a:extLst>
              <a:ext uri="{FF2B5EF4-FFF2-40B4-BE49-F238E27FC236}">
                <a16:creationId xmlns:a16="http://schemas.microsoft.com/office/drawing/2014/main" id="{A55F3BB4-815A-473A-ACAB-E72E15A535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441186"/>
              </p:ext>
            </p:extLst>
          </p:nvPr>
        </p:nvGraphicFramePr>
        <p:xfrm>
          <a:off x="7010400" y="4953000"/>
          <a:ext cx="17557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12" imgW="342720" imgH="164880" progId="Equation.DSMT4">
                  <p:embed/>
                </p:oleObj>
              </mc:Choice>
              <mc:Fallback>
                <p:oleObj name="Equation" r:id="rId12" imgW="342720" imgH="164880" progId="Equation.DSMT4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436A1DF6-E0DB-45F6-8F97-ECE508C3ED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953000"/>
                        <a:ext cx="175577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/>
              <a:t>Solving Exponential Equations</a:t>
            </a:r>
          </a:p>
        </p:txBody>
      </p:sp>
      <p:pic>
        <p:nvPicPr>
          <p:cNvPr id="4" name="Picture 30" descr="j0304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19600" y="5334000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5"/>
          <a:stretch>
            <a:fillRect/>
          </a:stretch>
        </p:blipFill>
        <p:spPr bwMode="auto">
          <a:xfrm>
            <a:off x="942975" y="685800"/>
            <a:ext cx="73628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0" descr="j03044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5235575"/>
            <a:ext cx="1525587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FAD02-327F-4E31-96CE-5CE36F52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63855"/>
            <a:ext cx="8458200" cy="1143000"/>
          </a:xfrm>
        </p:spPr>
        <p:txBody>
          <a:bodyPr/>
          <a:lstStyle/>
          <a:p>
            <a:pPr algn="l"/>
            <a:r>
              <a:rPr lang="en-US" sz="3600" dirty="0"/>
              <a:t>Examples – Solving Exponentials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255A26-9D00-4307-A1EC-FA21D73DF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68680"/>
            <a:ext cx="3222830" cy="23507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B4E556E-40AF-479B-A1C6-DFD43B246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913447"/>
            <a:ext cx="5057775" cy="2381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6355D6-D877-48BB-B74C-A885715292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787" y="3429000"/>
            <a:ext cx="5497373" cy="2743200"/>
          </a:xfrm>
          <a:prstGeom prst="rect">
            <a:avLst/>
          </a:prstGeom>
        </p:spPr>
      </p:pic>
      <p:pic>
        <p:nvPicPr>
          <p:cNvPr id="6" name="Picture 30" descr="j0304441">
            <a:extLst>
              <a:ext uri="{FF2B5EF4-FFF2-40B4-BE49-F238E27FC236}">
                <a16:creationId xmlns:a16="http://schemas.microsoft.com/office/drawing/2014/main" id="{B7ED8248-8D5E-42E4-8C09-0DBF737B6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5013" y="5235575"/>
            <a:ext cx="1525587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28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DAC53A-B39B-4A1F-8F4B-2A561F91765B}"/>
              </a:ext>
            </a:extLst>
          </p:cNvPr>
          <p:cNvSpPr txBox="1">
            <a:spLocks/>
          </p:cNvSpPr>
          <p:nvPr/>
        </p:nvSpPr>
        <p:spPr bwMode="auto">
          <a:xfrm>
            <a:off x="-10160" y="-358254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3600" kern="0" dirty="0"/>
              <a:t>Examples – Solving Logarithms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81387E-91FF-45F1-A454-3EA51799F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6" y="838200"/>
            <a:ext cx="4377974" cy="22291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42D623-1139-4393-A805-249FB95D2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471" y="853440"/>
            <a:ext cx="4584569" cy="22291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635576-CF04-4AE3-B02B-CE5D600B1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3429000"/>
            <a:ext cx="5846577" cy="2681027"/>
          </a:xfrm>
          <a:prstGeom prst="rect">
            <a:avLst/>
          </a:prstGeom>
        </p:spPr>
      </p:pic>
      <p:pic>
        <p:nvPicPr>
          <p:cNvPr id="7" name="Picture 30" descr="j0304441">
            <a:extLst>
              <a:ext uri="{FF2B5EF4-FFF2-40B4-BE49-F238E27FC236}">
                <a16:creationId xmlns:a16="http://schemas.microsoft.com/office/drawing/2014/main" id="{033C4E22-9181-4214-BADE-750F6E3D3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75613" y="5193347"/>
            <a:ext cx="1525587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31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/>
          <p:cNvSpPr>
            <a:spLocks noChangeArrowheads="1" noChangeShapeType="1" noTextEdit="1"/>
          </p:cNvSpPr>
          <p:nvPr/>
        </p:nvSpPr>
        <p:spPr bwMode="auto">
          <a:xfrm rot="5400000">
            <a:off x="-2119312" y="2728912"/>
            <a:ext cx="5867400" cy="1019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Homework</a:t>
            </a:r>
          </a:p>
        </p:txBody>
      </p:sp>
      <p:pic>
        <p:nvPicPr>
          <p:cNvPr id="91141" name="Picture 5" descr="j00902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02175"/>
            <a:ext cx="1981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Text Box 9"/>
          <p:cNvSpPr txBox="1">
            <a:spLocks noChangeArrowheads="1"/>
          </p:cNvSpPr>
          <p:nvPr/>
        </p:nvSpPr>
        <p:spPr bwMode="auto">
          <a:xfrm>
            <a:off x="1524000" y="1219200"/>
            <a:ext cx="5715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Day 1:</a:t>
            </a:r>
          </a:p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One to One Worksheet AND</a:t>
            </a:r>
          </a:p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Textbook </a:t>
            </a:r>
          </a:p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Page 490 (17-35 odd, 49-55 odd)</a:t>
            </a:r>
          </a:p>
        </p:txBody>
      </p:sp>
      <p:pic>
        <p:nvPicPr>
          <p:cNvPr id="5" name="Picture 30" descr="j030444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15400" y="5235575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09600" y="19939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en-US" altLang="en-US" sz="2400" b="1" u="sng">
              <a:latin typeface="Times New Roman" panose="02020603050405020304" pitchFamily="18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09600" y="1917700"/>
            <a:ext cx="8061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The inverse of an exponential function is a </a:t>
            </a:r>
            <a:r>
              <a:rPr lang="en-US" altLang="en-US" b="1" u="sng">
                <a:latin typeface="Times New Roman" panose="02020603050405020304" pitchFamily="18" charset="0"/>
              </a:rPr>
              <a:t>logarithmic function</a:t>
            </a:r>
            <a:r>
              <a:rPr lang="en-US" altLang="en-US">
                <a:latin typeface="Times New Roman" panose="02020603050405020304" pitchFamily="18" charset="0"/>
              </a:rPr>
              <a:t>.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-1143000" y="3175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Logarithmic Function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157288" y="3276600"/>
            <a:ext cx="670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4000" i="1" dirty="0">
                <a:latin typeface="Times New Roman" panose="02020603050405020304" pitchFamily="18" charset="0"/>
              </a:rPr>
              <a:t>x = </a:t>
            </a:r>
            <a:r>
              <a:rPr lang="en-US" altLang="en-US" sz="4000" i="1" dirty="0" err="1">
                <a:latin typeface="Times New Roman" panose="02020603050405020304" pitchFamily="18" charset="0"/>
              </a:rPr>
              <a:t>log</a:t>
            </a:r>
            <a:r>
              <a:rPr lang="en-US" altLang="en-US" sz="4000" i="1" baseline="-25000" dirty="0" err="1">
                <a:latin typeface="Times New Roman" panose="02020603050405020304" pitchFamily="18" charset="0"/>
              </a:rPr>
              <a:t>a</a:t>
            </a:r>
            <a:r>
              <a:rPr lang="en-US" altLang="en-US" sz="4000" i="1" baseline="-25000" dirty="0">
                <a:latin typeface="Times New Roman" panose="02020603050405020304" pitchFamily="18" charset="0"/>
              </a:rPr>
              <a:t> </a:t>
            </a:r>
            <a:r>
              <a:rPr lang="en-US" altLang="en-US" sz="4000" i="1" dirty="0">
                <a:latin typeface="Times New Roman" panose="02020603050405020304" pitchFamily="18" charset="0"/>
              </a:rPr>
              <a:t>y</a:t>
            </a:r>
            <a:endParaRPr lang="en-US" altLang="en-US" sz="4000" b="1" u="sng" dirty="0">
              <a:latin typeface="Times New Roman" panose="02020603050405020304" pitchFamily="18" charset="0"/>
            </a:endParaRP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1295400" y="4267200"/>
            <a:ext cx="670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</a:rPr>
              <a:t>read:  “x equals log base </a:t>
            </a:r>
            <a:r>
              <a:rPr lang="en-US" altLang="en-US" sz="3600" i="1" dirty="0">
                <a:latin typeface="Times New Roman" panose="02020603050405020304" pitchFamily="18" charset="0"/>
              </a:rPr>
              <a:t>a</a:t>
            </a:r>
            <a:r>
              <a:rPr lang="en-US" altLang="en-US" sz="3600" dirty="0">
                <a:latin typeface="Times New Roman" panose="02020603050405020304" pitchFamily="18" charset="0"/>
              </a:rPr>
              <a:t> of  </a:t>
            </a:r>
            <a:r>
              <a:rPr lang="en-US" altLang="en-US" sz="3600" i="1" dirty="0">
                <a:latin typeface="Times New Roman" panose="02020603050405020304" pitchFamily="18" charset="0"/>
              </a:rPr>
              <a:t>y”</a:t>
            </a:r>
            <a:endParaRPr lang="en-US" altLang="en-US" sz="3600" b="1" u="sng" dirty="0">
              <a:latin typeface="Times New Roman" panose="02020603050405020304" pitchFamily="18" charset="0"/>
            </a:endParaRPr>
          </a:p>
        </p:txBody>
      </p:sp>
      <p:pic>
        <p:nvPicPr>
          <p:cNvPr id="105479" name="Picture 7" descr="j03044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7" y="5105400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autoUpdateAnimBg="0"/>
      <p:bldP spid="1054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-1676400" y="4191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LOGS EQUAL THE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28004" name="WordArt 4"/>
          <p:cNvSpPr>
            <a:spLocks noChangeArrowheads="1" noChangeShapeType="1" noTextEdit="1"/>
          </p:cNvSpPr>
          <p:nvPr/>
        </p:nvSpPr>
        <p:spPr bwMode="auto">
          <a:xfrm>
            <a:off x="1143000" y="1828800"/>
            <a:ext cx="6553200" cy="4114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Exponent!</a:t>
            </a:r>
          </a:p>
        </p:txBody>
      </p:sp>
      <p:pic>
        <p:nvPicPr>
          <p:cNvPr id="5" name="Picture 4" descr="j0304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87" y="5181600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16718" y="1725613"/>
            <a:ext cx="83486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We can convert exponential equations to logarithmic equations and vice versa, using this:</a:t>
            </a:r>
          </a:p>
        </p:txBody>
      </p:sp>
      <p:pic>
        <p:nvPicPr>
          <p:cNvPr id="107528" name="Picture 8" descr="j030444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8" y="5105400"/>
            <a:ext cx="144621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8132" name="Object 1"/>
          <p:cNvGraphicFramePr>
            <a:graphicFrameLocks noChangeAspect="1"/>
          </p:cNvGraphicFramePr>
          <p:nvPr/>
        </p:nvGraphicFramePr>
        <p:xfrm>
          <a:off x="190500" y="2895600"/>
          <a:ext cx="88011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9" imgW="2095500" imgH="254000" progId="Equation.DSMT4">
                  <p:embed/>
                </p:oleObj>
              </mc:Choice>
              <mc:Fallback>
                <p:oleObj name="Equation" r:id="rId9" imgW="2095500" imgH="254000" progId="Equation.DSMT4">
                  <p:embed/>
                  <p:pic>
                    <p:nvPicPr>
                      <p:cNvPr id="4813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2895600"/>
                        <a:ext cx="88011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308100" y="1379538"/>
          <a:ext cx="22796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3" imgW="748975" imgH="291973" progId="Equation.DSMT4">
                  <p:embed/>
                </p:oleObj>
              </mc:Choice>
              <mc:Fallback>
                <p:oleObj name="Equation" r:id="rId3" imgW="748975" imgH="291973" progId="Equation.DSMT4">
                  <p:embed/>
                  <p:pic>
                    <p:nvPicPr>
                      <p:cNvPr id="491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379538"/>
                        <a:ext cx="22796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1460500" y="2897188"/>
          <a:ext cx="25050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5" imgW="609336" imgH="215806" progId="Equation.DSMT4">
                  <p:embed/>
                </p:oleObj>
              </mc:Choice>
              <mc:Fallback>
                <p:oleObj name="Equation" r:id="rId5" imgW="609336" imgH="215806" progId="Equation.DSMT4">
                  <p:embed/>
                  <p:pic>
                    <p:nvPicPr>
                      <p:cNvPr id="1095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897188"/>
                        <a:ext cx="250507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1308100" y="4414838"/>
          <a:ext cx="212725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7" imgW="532937" imgH="215713" progId="Equation.DSMT4">
                  <p:embed/>
                </p:oleObj>
              </mc:Choice>
              <mc:Fallback>
                <p:oleObj name="Equation" r:id="rId7" imgW="532937" imgH="215713" progId="Equation.DSMT4">
                  <p:embed/>
                  <p:pic>
                    <p:nvPicPr>
                      <p:cNvPr id="1095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4414838"/>
                        <a:ext cx="2127250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3" name="Object 5"/>
          <p:cNvGraphicFramePr>
            <a:graphicFrameLocks noChangeAspect="1"/>
          </p:cNvGraphicFramePr>
          <p:nvPr/>
        </p:nvGraphicFramePr>
        <p:xfrm>
          <a:off x="4951413" y="1303338"/>
          <a:ext cx="181610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9" imgW="368140" imgH="215806" progId="Equation.DSMT4">
                  <p:embed/>
                </p:oleObj>
              </mc:Choice>
              <mc:Fallback>
                <p:oleObj name="Equation" r:id="rId9" imgW="368140" imgH="215806" progId="Equation.DSMT4">
                  <p:embed/>
                  <p:pic>
                    <p:nvPicPr>
                      <p:cNvPr id="1095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413" y="1303338"/>
                        <a:ext cx="1816100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4" name="Object 6"/>
          <p:cNvGraphicFramePr>
            <a:graphicFrameLocks noChangeAspect="1"/>
          </p:cNvGraphicFramePr>
          <p:nvPr/>
        </p:nvGraphicFramePr>
        <p:xfrm>
          <a:off x="4724400" y="2897188"/>
          <a:ext cx="19685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11" imgW="406048" imgH="215713" progId="Equation.DSMT4">
                  <p:embed/>
                </p:oleObj>
              </mc:Choice>
              <mc:Fallback>
                <p:oleObj name="Equation" r:id="rId11" imgW="406048" imgH="215713" progId="Equation.DSMT4">
                  <p:embed/>
                  <p:pic>
                    <p:nvPicPr>
                      <p:cNvPr id="1095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97188"/>
                        <a:ext cx="19685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4724400" y="4340225"/>
          <a:ext cx="20431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13" imgW="342603" imgH="215713" progId="Equation.DSMT4">
                  <p:embed/>
                </p:oleObj>
              </mc:Choice>
              <mc:Fallback>
                <p:oleObj name="Equation" r:id="rId13" imgW="342603" imgH="215713" progId="Equation.DSMT4">
                  <p:embed/>
                  <p:pic>
                    <p:nvPicPr>
                      <p:cNvPr id="1095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340225"/>
                        <a:ext cx="20431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-405447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Convert to exponential form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701675" y="1455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1)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777875" y="29940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Arial" panose="020B0604020202020204" pitchFamily="34" charset="0"/>
              </a:rPr>
              <a:t>2)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777875" y="4503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solidFill>
                  <a:schemeClr val="folHlink"/>
                </a:solidFill>
                <a:latin typeface="Arial" panose="020B0604020202020204" pitchFamily="34" charset="0"/>
              </a:rPr>
              <a:t>3)</a:t>
            </a: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76200" y="4035425"/>
            <a:ext cx="88979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93663" y="2443163"/>
            <a:ext cx="88979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09582" name="Picture 14" descr="j030444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7" y="52355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1460500" y="2897188"/>
          <a:ext cx="16002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3" imgW="329914" imgH="177646" progId="Equation.DSMT4">
                  <p:embed/>
                </p:oleObj>
              </mc:Choice>
              <mc:Fallback>
                <p:oleObj name="Equation" r:id="rId3" imgW="329914" imgH="177646" progId="Equation.DSMT4">
                  <p:embed/>
                  <p:pic>
                    <p:nvPicPr>
                      <p:cNvPr id="1105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897188"/>
                        <a:ext cx="16002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3889375" y="2746375"/>
          <a:ext cx="31115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5" imgW="761669" imgH="291973" progId="Equation.DSMT4">
                  <p:embed/>
                </p:oleObj>
              </mc:Choice>
              <mc:Fallback>
                <p:oleObj name="Equation" r:id="rId5" imgW="761669" imgH="291973" progId="Equation.DSMT4">
                  <p:embed/>
                  <p:pic>
                    <p:nvPicPr>
                      <p:cNvPr id="1105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2746375"/>
                        <a:ext cx="311150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1460500" y="4264025"/>
          <a:ext cx="16764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7" imgW="482181" imgH="317225" progId="Equation.DSMT4">
                  <p:embed/>
                </p:oleObj>
              </mc:Choice>
              <mc:Fallback>
                <p:oleObj name="Equation" r:id="rId7" imgW="482181" imgH="317225" progId="Equation.DSMT4">
                  <p:embed/>
                  <p:pic>
                    <p:nvPicPr>
                      <p:cNvPr id="1105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4264025"/>
                        <a:ext cx="167640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1308100" y="1379538"/>
          <a:ext cx="19812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9" imgW="863225" imgH="279279" progId="Equation.DSMT4">
                  <p:embed/>
                </p:oleObj>
              </mc:Choice>
              <mc:Fallback>
                <p:oleObj name="Equation" r:id="rId9" imgW="863225" imgH="279279" progId="Equation.DSMT4">
                  <p:embed/>
                  <p:pic>
                    <p:nvPicPr>
                      <p:cNvPr id="501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379538"/>
                        <a:ext cx="19812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3660775" y="4187825"/>
          <a:ext cx="35671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11" imgW="850531" imgH="317362" progId="Equation.DSMT4">
                  <p:embed/>
                </p:oleObj>
              </mc:Choice>
              <mc:Fallback>
                <p:oleObj name="Equation" r:id="rId11" imgW="850531" imgH="317362" progId="Equation.DSMT4">
                  <p:embed/>
                  <p:pic>
                    <p:nvPicPr>
                      <p:cNvPr id="1105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4187825"/>
                        <a:ext cx="356711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9" name="Object 7"/>
          <p:cNvGraphicFramePr>
            <a:graphicFrameLocks noChangeAspect="1"/>
          </p:cNvGraphicFramePr>
          <p:nvPr/>
        </p:nvGraphicFramePr>
        <p:xfrm>
          <a:off x="3975100" y="1379538"/>
          <a:ext cx="355600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13" imgW="1104900" imgH="292100" progId="Equation.DSMT4">
                  <p:embed/>
                </p:oleObj>
              </mc:Choice>
              <mc:Fallback>
                <p:oleObj name="Equation" r:id="rId13" imgW="1104900" imgH="292100" progId="Equation.DSMT4">
                  <p:embed/>
                  <p:pic>
                    <p:nvPicPr>
                      <p:cNvPr id="1105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1379538"/>
                        <a:ext cx="3556000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Rectangle 8"/>
          <p:cNvSpPr>
            <a:spLocks noGrp="1" noChangeArrowheads="1"/>
          </p:cNvSpPr>
          <p:nvPr>
            <p:ph type="title"/>
          </p:nvPr>
        </p:nvSpPr>
        <p:spPr>
          <a:xfrm>
            <a:off x="-35560" y="-150970"/>
            <a:ext cx="7772400" cy="911225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Convert to logarithmic form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01675" y="1455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4)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777875" y="29940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Arial" panose="020B0604020202020204" pitchFamily="34" charset="0"/>
              </a:rPr>
              <a:t>5)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777875" y="4503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1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1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1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1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>
                <a:solidFill>
                  <a:schemeClr val="folHlink"/>
                </a:solidFill>
                <a:latin typeface="Arial" panose="020B0604020202020204" pitchFamily="34" charset="0"/>
              </a:rPr>
              <a:t>6)</a:t>
            </a: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76200" y="4035425"/>
            <a:ext cx="88979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93663" y="2443163"/>
            <a:ext cx="88979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10606" name="Picture 14" descr="j030444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87" y="52355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Now that we can convert between the two forms we can simplify logarithmic expressions. </a:t>
            </a:r>
            <a:r>
              <a:rPr lang="en-US" altLang="en-US" b="1"/>
              <a:t>Without a Calculator!</a:t>
            </a:r>
          </a:p>
        </p:txBody>
      </p:sp>
      <p:pic>
        <p:nvPicPr>
          <p:cNvPr id="111620" name="Picture 4" descr="j03044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7" y="5311775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-1837056" y="-35566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Simplify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21640" y="1632744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7.  log</a:t>
            </a:r>
            <a:r>
              <a:rPr lang="en-US" altLang="en-US" baseline="-25000" dirty="0"/>
              <a:t>2</a:t>
            </a:r>
            <a:r>
              <a:rPr lang="en-US" altLang="en-US" dirty="0"/>
              <a:t> 32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57200" y="2773363"/>
            <a:ext cx="2895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8.  log</a:t>
            </a:r>
            <a:r>
              <a:rPr lang="en-US" altLang="en-US" baseline="-25000" dirty="0"/>
              <a:t>3</a:t>
            </a:r>
            <a:r>
              <a:rPr lang="en-US" altLang="en-US" dirty="0"/>
              <a:t> 27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457200" y="3733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9.  log</a:t>
            </a:r>
            <a:r>
              <a:rPr lang="en-US" altLang="en-US" baseline="-25000" dirty="0"/>
              <a:t>4</a:t>
            </a:r>
            <a:r>
              <a:rPr lang="en-US" altLang="en-US" dirty="0"/>
              <a:t> 2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10.  log</a:t>
            </a:r>
            <a:r>
              <a:rPr lang="en-US" altLang="en-US" baseline="-25000" dirty="0"/>
              <a:t>3</a:t>
            </a:r>
            <a:r>
              <a:rPr lang="en-US" altLang="en-US" dirty="0"/>
              <a:t> 1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3656013" y="1676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2</a:t>
            </a:r>
            <a:r>
              <a:rPr lang="en-US" altLang="en-US" baseline="30000"/>
              <a:t>x</a:t>
            </a:r>
            <a:r>
              <a:rPr lang="en-US" altLang="en-US"/>
              <a:t> = 32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656013" y="2895600"/>
            <a:ext cx="1830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3</a:t>
            </a:r>
            <a:r>
              <a:rPr lang="en-US" altLang="en-US" baseline="30000" dirty="0"/>
              <a:t>x</a:t>
            </a:r>
            <a:r>
              <a:rPr lang="en-US" altLang="en-US" dirty="0"/>
              <a:t> = 27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3656013" y="3807618"/>
            <a:ext cx="1830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4</a:t>
            </a:r>
            <a:r>
              <a:rPr lang="en-US" altLang="en-US" baseline="30000"/>
              <a:t>x</a:t>
            </a:r>
            <a:r>
              <a:rPr lang="en-US" altLang="en-US"/>
              <a:t> = 2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656013" y="4648200"/>
            <a:ext cx="1677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3</a:t>
            </a:r>
            <a:r>
              <a:rPr lang="en-US" altLang="en-US" baseline="30000" dirty="0"/>
              <a:t>x</a:t>
            </a:r>
            <a:r>
              <a:rPr lang="en-US" altLang="en-US" dirty="0"/>
              <a:t> = 1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940425" y="1676400"/>
            <a:ext cx="27819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log</a:t>
            </a:r>
            <a:r>
              <a:rPr lang="en-US" altLang="en-US" baseline="-25000" dirty="0"/>
              <a:t>2</a:t>
            </a:r>
            <a:r>
              <a:rPr lang="en-US" altLang="en-US" dirty="0"/>
              <a:t> 32 = </a:t>
            </a:r>
            <a:r>
              <a:rPr lang="en-US" alt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5940424" y="2849563"/>
            <a:ext cx="2587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log</a:t>
            </a:r>
            <a:r>
              <a:rPr lang="en-US" altLang="en-US" baseline="-25000" dirty="0"/>
              <a:t>3</a:t>
            </a:r>
            <a:r>
              <a:rPr lang="en-US" altLang="en-US" dirty="0"/>
              <a:t> 27 = </a:t>
            </a:r>
            <a:r>
              <a:rPr lang="en-US" alt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5940424" y="3807618"/>
            <a:ext cx="28955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log</a:t>
            </a:r>
            <a:r>
              <a:rPr lang="en-US" altLang="en-US" baseline="-25000" dirty="0"/>
              <a:t>4</a:t>
            </a:r>
            <a:r>
              <a:rPr lang="en-US" altLang="en-US" dirty="0"/>
              <a:t> 2 = </a:t>
            </a:r>
            <a:r>
              <a:rPr lang="en-US" altLang="en-US" dirty="0">
                <a:solidFill>
                  <a:srgbClr val="FF0000"/>
                </a:solidFill>
              </a:rPr>
              <a:t>1/2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5940425" y="46482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log</a:t>
            </a:r>
            <a:r>
              <a:rPr lang="en-US" altLang="en-US" baseline="-25000" dirty="0"/>
              <a:t>3</a:t>
            </a:r>
            <a:r>
              <a:rPr lang="en-US" altLang="en-US" dirty="0"/>
              <a:t> 1 = </a:t>
            </a:r>
            <a:r>
              <a:rPr lang="en-US" alt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2239" name="Rectangle 16"/>
          <p:cNvSpPr>
            <a:spLocks noChangeArrowheads="1"/>
          </p:cNvSpPr>
          <p:nvPr/>
        </p:nvSpPr>
        <p:spPr bwMode="auto">
          <a:xfrm>
            <a:off x="311150" y="990600"/>
            <a:ext cx="852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“What is the exponent of  that gives you 32?”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311150" y="2330450"/>
            <a:ext cx="8756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“What is the exponent of 3 that gives you 27?”</a:t>
            </a:r>
          </a:p>
        </p:txBody>
      </p:sp>
      <p:sp>
        <p:nvSpPr>
          <p:cNvPr id="52241" name="Line 18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2" name="Line 19"/>
          <p:cNvSpPr>
            <a:spLocks noChangeShapeType="1"/>
          </p:cNvSpPr>
          <p:nvPr/>
        </p:nvSpPr>
        <p:spPr bwMode="auto">
          <a:xfrm>
            <a:off x="0" y="3733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43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2" name="Picture 4" descr="j0304441">
            <a:extLst>
              <a:ext uri="{FF2B5EF4-FFF2-40B4-BE49-F238E27FC236}">
                <a16:creationId xmlns:a16="http://schemas.microsoft.com/office/drawing/2014/main" id="{BE48B2DB-5114-4109-B5D9-9156ABC4D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5246052"/>
            <a:ext cx="144621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utoUpdateAnimBg="0"/>
      <p:bldP spid="112645" grpId="0" autoUpdateAnimBg="0"/>
      <p:bldP spid="112646" grpId="0" autoUpdateAnimBg="0"/>
      <p:bldP spid="112647" grpId="0" autoUpdateAnimBg="0"/>
      <p:bldP spid="112648" grpId="0" autoUpdateAnimBg="0"/>
      <p:bldP spid="112649" grpId="0" autoUpdateAnimBg="0"/>
      <p:bldP spid="112650" grpId="0" autoUpdateAnimBg="0"/>
      <p:bldP spid="112651" grpId="0" autoUpdateAnimBg="0"/>
      <p:bldP spid="112652" grpId="0" autoUpdateAnimBg="0"/>
      <p:bldP spid="112653" grpId="0" autoUpdateAnimBg="0"/>
      <p:bldP spid="112654" grpId="0" autoUpdateAnimBg="0"/>
      <p:bldP spid="174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800"/>
              <a:t>Evaluate</a:t>
            </a:r>
          </a:p>
        </p:txBody>
      </p:sp>
      <p:graphicFrame>
        <p:nvGraphicFramePr>
          <p:cNvPr id="645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348742"/>
              </p:ext>
            </p:extLst>
          </p:nvPr>
        </p:nvGraphicFramePr>
        <p:xfrm>
          <a:off x="212725" y="887413"/>
          <a:ext cx="2622550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8" imgW="749160" imgH="393480" progId="Equation.DSMT4">
                  <p:embed/>
                </p:oleObj>
              </mc:Choice>
              <mc:Fallback>
                <p:oleObj name="Equation" r:id="rId8" imgW="749160" imgH="393480" progId="Equation.DSMT4">
                  <p:embed/>
                  <p:pic>
                    <p:nvPicPr>
                      <p:cNvPr id="645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887413"/>
                        <a:ext cx="2622550" cy="147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Text Box 28"/>
          <p:cNvSpPr txBox="1">
            <a:spLocks noChangeArrowheads="1"/>
          </p:cNvSpPr>
          <p:nvPr/>
        </p:nvSpPr>
        <p:spPr bwMode="auto">
          <a:xfrm>
            <a:off x="0" y="1371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3253" name="WordArt 29"/>
          <p:cNvSpPr>
            <a:spLocks noChangeArrowheads="1" noChangeShapeType="1" noTextEdit="1"/>
          </p:cNvSpPr>
          <p:nvPr/>
        </p:nvSpPr>
        <p:spPr bwMode="auto">
          <a:xfrm>
            <a:off x="1981200" y="228600"/>
            <a:ext cx="828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try:</a:t>
            </a:r>
          </a:p>
        </p:txBody>
      </p:sp>
      <p:pic>
        <p:nvPicPr>
          <p:cNvPr id="8" name="Picture 30" descr="j030444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068728"/>
            <a:ext cx="15255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10">
            <a:extLst>
              <a:ext uri="{FF2B5EF4-FFF2-40B4-BE49-F238E27FC236}">
                <a16:creationId xmlns:a16="http://schemas.microsoft.com/office/drawing/2014/main" id="{552AD814-40FC-43E7-9351-14ADCE4B1A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16901"/>
              </p:ext>
            </p:extLst>
          </p:nvPr>
        </p:nvGraphicFramePr>
        <p:xfrm>
          <a:off x="4564063" y="1025525"/>
          <a:ext cx="1778000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11" imgW="507960" imgH="393480" progId="Equation.DSMT4">
                  <p:embed/>
                </p:oleObj>
              </mc:Choice>
              <mc:Fallback>
                <p:oleObj name="Equation" r:id="rId11" imgW="507960" imgH="393480" progId="Equation.DSMT4">
                  <p:embed/>
                  <p:pic>
                    <p:nvPicPr>
                      <p:cNvPr id="645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063" y="1025525"/>
                        <a:ext cx="1778000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CB26964-A7D0-4E07-A69D-0B0AF51F73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273288"/>
              </p:ext>
            </p:extLst>
          </p:nvPr>
        </p:nvGraphicFramePr>
        <p:xfrm>
          <a:off x="4343400" y="4368006"/>
          <a:ext cx="3022600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13" imgW="863280" imgH="393480" progId="Equation.DSMT4">
                  <p:embed/>
                </p:oleObj>
              </mc:Choice>
              <mc:Fallback>
                <p:oleObj name="Equation" r:id="rId13" imgW="863280" imgH="393480" progId="Equation.DSMT4">
                  <p:embed/>
                  <p:pic>
                    <p:nvPicPr>
                      <p:cNvPr id="645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368006"/>
                        <a:ext cx="3022600" cy="147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>
            <a:extLst>
              <a:ext uri="{FF2B5EF4-FFF2-40B4-BE49-F238E27FC236}">
                <a16:creationId xmlns:a16="http://schemas.microsoft.com/office/drawing/2014/main" id="{7DA024C3-365C-44C2-A4D8-BC1EEB177E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788158"/>
              </p:ext>
            </p:extLst>
          </p:nvPr>
        </p:nvGraphicFramePr>
        <p:xfrm>
          <a:off x="4483100" y="2792413"/>
          <a:ext cx="1955800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15" imgW="558720" imgH="393480" progId="Equation.DSMT4">
                  <p:embed/>
                </p:oleObj>
              </mc:Choice>
              <mc:Fallback>
                <p:oleObj name="Equation" r:id="rId15" imgW="558720" imgH="393480" progId="Equation.DSMT4">
                  <p:embed/>
                  <p:pic>
                    <p:nvPicPr>
                      <p:cNvPr id="10" name="Object 10">
                        <a:extLst>
                          <a:ext uri="{FF2B5EF4-FFF2-40B4-BE49-F238E27FC236}">
                            <a16:creationId xmlns:a16="http://schemas.microsoft.com/office/drawing/2014/main" id="{552AD814-40FC-43E7-9351-14ADCE4B1A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2792413"/>
                        <a:ext cx="1955800" cy="147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6C81691DF5C4AB3737C0AAE29BFAF" ma:contentTypeVersion="11" ma:contentTypeDescription="Create a new document." ma:contentTypeScope="" ma:versionID="5b621ab1106c11dbeb16b94709170bb1">
  <xsd:schema xmlns:xsd="http://www.w3.org/2001/XMLSchema" xmlns:xs="http://www.w3.org/2001/XMLSchema" xmlns:p="http://schemas.microsoft.com/office/2006/metadata/properties" xmlns:ns2="c49f9e5e-7762-4f3d-8ddf-a23f8862d4c3" xmlns:ns3="464889cd-278b-42e2-97bf-df38317c9b92" targetNamespace="http://schemas.microsoft.com/office/2006/metadata/properties" ma:root="true" ma:fieldsID="7b9cc03ab25bded10cdb1f7e11514d81" ns2:_="" ns3:_="">
    <xsd:import namespace="c49f9e5e-7762-4f3d-8ddf-a23f8862d4c3"/>
    <xsd:import namespace="464889cd-278b-42e2-97bf-df38317c9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f9e5e-7762-4f3d-8ddf-a23f8862d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889cd-278b-42e2-97bf-df38317c9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0664BC-4132-4210-8085-5005A2DB91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72C564-4C5C-4B18-A916-7223D1DD8F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f9e5e-7762-4f3d-8ddf-a23f8862d4c3"/>
    <ds:schemaRef ds:uri="464889cd-278b-42e2-97bf-df38317c9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2C4790-E18E-47DC-BEE7-A93F5BBD65A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5762</TotalTime>
  <Words>217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Arial Black</vt:lpstr>
      <vt:lpstr>Century Gothic</vt:lpstr>
      <vt:lpstr>Impact</vt:lpstr>
      <vt:lpstr>Tahoma</vt:lpstr>
      <vt:lpstr>Times New Roman</vt:lpstr>
      <vt:lpstr>Sumi Painting</vt:lpstr>
      <vt:lpstr>iRespondQuestionMaster</vt:lpstr>
      <vt:lpstr>iRespondGraphMaster</vt:lpstr>
      <vt:lpstr>Adjacency</vt:lpstr>
      <vt:lpstr>Equation</vt:lpstr>
      <vt:lpstr>MathType 6.0 Equation</vt:lpstr>
      <vt:lpstr>PowerPoint Presentation</vt:lpstr>
      <vt:lpstr>Logarithmic Function</vt:lpstr>
      <vt:lpstr>LOGS EQUAL THE</vt:lpstr>
      <vt:lpstr>PowerPoint Presentation</vt:lpstr>
      <vt:lpstr>Convert to exponential form</vt:lpstr>
      <vt:lpstr>Convert to logarithmic form</vt:lpstr>
      <vt:lpstr>PowerPoint Presentation</vt:lpstr>
      <vt:lpstr>Simplify</vt:lpstr>
      <vt:lpstr>PowerPoint Presentation</vt:lpstr>
      <vt:lpstr>Questions??</vt:lpstr>
      <vt:lpstr>Simplify using Inverses </vt:lpstr>
      <vt:lpstr>Solving Exponential Equations</vt:lpstr>
      <vt:lpstr>PowerPoint Presentation</vt:lpstr>
      <vt:lpstr>Examples – Solving Exponentials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Logarithmic Functions and Their Graphs</dc:title>
  <dc:creator>Rebecca Hoffman</dc:creator>
  <cp:lastModifiedBy>Allerie Sweet</cp:lastModifiedBy>
  <cp:revision>113</cp:revision>
  <cp:lastPrinted>2016-10-24T15:22:00Z</cp:lastPrinted>
  <dcterms:created xsi:type="dcterms:W3CDTF">2002-01-02T02:56:21Z</dcterms:created>
  <dcterms:modified xsi:type="dcterms:W3CDTF">2020-04-22T05:51:42Z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ContentTypeId">
    <vt:lpwstr>0x01010071B6C81691DF5C4AB3737C0AAE29BFAF</vt:lpwstr>
  </property>
</Properties>
</file>