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761" r:id="rId5"/>
  </p:sldMasterIdLst>
  <p:notesMasterIdLst>
    <p:notesMasterId r:id="rId30"/>
  </p:notesMasterIdLst>
  <p:handoutMasterIdLst>
    <p:handoutMasterId r:id="rId31"/>
  </p:handoutMasterIdLst>
  <p:sldIdLst>
    <p:sldId id="260" r:id="rId6"/>
    <p:sldId id="257" r:id="rId7"/>
    <p:sldId id="262" r:id="rId8"/>
    <p:sldId id="308" r:id="rId9"/>
    <p:sldId id="266" r:id="rId10"/>
    <p:sldId id="273" r:id="rId11"/>
    <p:sldId id="321" r:id="rId12"/>
    <p:sldId id="278" r:id="rId13"/>
    <p:sldId id="279" r:id="rId14"/>
    <p:sldId id="322" r:id="rId15"/>
    <p:sldId id="327" r:id="rId16"/>
    <p:sldId id="328" r:id="rId17"/>
    <p:sldId id="326" r:id="rId18"/>
    <p:sldId id="329" r:id="rId19"/>
    <p:sldId id="323" r:id="rId20"/>
    <p:sldId id="330" r:id="rId21"/>
    <p:sldId id="331" r:id="rId22"/>
    <p:sldId id="333" r:id="rId23"/>
    <p:sldId id="334" r:id="rId24"/>
    <p:sldId id="332" r:id="rId25"/>
    <p:sldId id="324" r:id="rId26"/>
    <p:sldId id="325" r:id="rId27"/>
    <p:sldId id="335" r:id="rId28"/>
    <p:sldId id="318" r:id="rId29"/>
  </p:sldIdLst>
  <p:sldSz cx="9144000" cy="6858000" type="screen4x3"/>
  <p:notesSz cx="6858000" cy="9199563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FF00"/>
    <a:srgbClr val="FF00FF"/>
    <a:srgbClr val="FF0000"/>
    <a:srgbClr val="FF3399"/>
    <a:srgbClr val="006699"/>
    <a:srgbClr val="FFCC66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6F17F-E92D-4A50-B343-9B30607C681C}" v="12" dt="2019-10-22T19:48:14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0568" autoAdjust="0"/>
  </p:normalViewPr>
  <p:slideViewPr>
    <p:cSldViewPr>
      <p:cViewPr varScale="1">
        <p:scale>
          <a:sx n="57" d="100"/>
          <a:sy n="57" d="100"/>
        </p:scale>
        <p:origin x="648" y="56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rie Sweet" userId="a8c00388-0b13-48ea-93d6-bae086f86c68" providerId="ADAL" clId="{11A6F17F-E92D-4A50-B343-9B30607C681C}"/>
    <pc:docChg chg="modSld">
      <pc:chgData name="Allerie Sweet" userId="a8c00388-0b13-48ea-93d6-bae086f86c68" providerId="ADAL" clId="{11A6F17F-E92D-4A50-B343-9B30607C681C}" dt="2019-10-22T19:48:19.261" v="39" actId="1038"/>
      <pc:docMkLst>
        <pc:docMk/>
      </pc:docMkLst>
      <pc:sldChg chg="modSp">
        <pc:chgData name="Allerie Sweet" userId="a8c00388-0b13-48ea-93d6-bae086f86c68" providerId="ADAL" clId="{11A6F17F-E92D-4A50-B343-9B30607C681C}" dt="2019-10-22T13:19:48.810" v="4"/>
        <pc:sldMkLst>
          <pc:docMk/>
          <pc:sldMk cId="3347208786" sldId="329"/>
        </pc:sldMkLst>
        <pc:graphicFrameChg chg="mod">
          <ac:chgData name="Allerie Sweet" userId="a8c00388-0b13-48ea-93d6-bae086f86c68" providerId="ADAL" clId="{11A6F17F-E92D-4A50-B343-9B30607C681C}" dt="2019-10-22T13:19:48.810" v="4"/>
          <ac:graphicFrameMkLst>
            <pc:docMk/>
            <pc:sldMk cId="3347208786" sldId="329"/>
            <ac:graphicFrameMk id="4098" creationId="{00000000-0000-0000-0000-000000000000}"/>
          </ac:graphicFrameMkLst>
        </pc:graphicFrameChg>
      </pc:sldChg>
      <pc:sldChg chg="modSp">
        <pc:chgData name="Allerie Sweet" userId="a8c00388-0b13-48ea-93d6-bae086f86c68" providerId="ADAL" clId="{11A6F17F-E92D-4A50-B343-9B30607C681C}" dt="2019-10-22T19:47:59.319" v="8"/>
        <pc:sldMkLst>
          <pc:docMk/>
          <pc:sldMk cId="603314184" sldId="332"/>
        </pc:sldMkLst>
        <pc:graphicFrameChg chg="mod">
          <ac:chgData name="Allerie Sweet" userId="a8c00388-0b13-48ea-93d6-bae086f86c68" providerId="ADAL" clId="{11A6F17F-E92D-4A50-B343-9B30607C681C}" dt="2019-10-22T19:47:59.319" v="8"/>
          <ac:graphicFrameMkLst>
            <pc:docMk/>
            <pc:sldMk cId="603314184" sldId="332"/>
            <ac:graphicFrameMk id="3" creationId="{00000000-0000-0000-0000-000000000000}"/>
          </ac:graphicFrameMkLst>
        </pc:graphicFrameChg>
        <pc:graphicFrameChg chg="mod">
          <ac:chgData name="Allerie Sweet" userId="a8c00388-0b13-48ea-93d6-bae086f86c68" providerId="ADAL" clId="{11A6F17F-E92D-4A50-B343-9B30607C681C}" dt="2019-10-22T19:47:11.920" v="6"/>
          <ac:graphicFrameMkLst>
            <pc:docMk/>
            <pc:sldMk cId="603314184" sldId="332"/>
            <ac:graphicFrameMk id="4" creationId="{00000000-0000-0000-0000-000000000000}"/>
          </ac:graphicFrameMkLst>
        </pc:graphicFrameChg>
      </pc:sldChg>
      <pc:sldChg chg="modSp">
        <pc:chgData name="Allerie Sweet" userId="a8c00388-0b13-48ea-93d6-bae086f86c68" providerId="ADAL" clId="{11A6F17F-E92D-4A50-B343-9B30607C681C}" dt="2019-10-22T19:48:19.261" v="39" actId="1038"/>
        <pc:sldMkLst>
          <pc:docMk/>
          <pc:sldMk cId="150985880" sldId="334"/>
        </pc:sldMkLst>
        <pc:graphicFrameChg chg="mod">
          <ac:chgData name="Allerie Sweet" userId="a8c00388-0b13-48ea-93d6-bae086f86c68" providerId="ADAL" clId="{11A6F17F-E92D-4A50-B343-9B30607C681C}" dt="2019-10-22T19:48:19.261" v="39" actId="1038"/>
          <ac:graphicFrameMkLst>
            <pc:docMk/>
            <pc:sldMk cId="150985880" sldId="334"/>
            <ac:graphicFrameMk id="4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ECEF6-4500-402D-8387-AD3C84D1B30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1B01C-18C7-4A68-AD96-F8205E15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41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2E9699-17C9-4850-BECB-6872B7368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14497-78B4-41BE-9BF2-61C12278BD7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95E55-4BC9-4C5E-B09C-82DD972C81DF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503C0A-BAA8-44B8-803D-FC7A4CAFC7E0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6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6BAD14-4E50-4187-9272-03B260B925F9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6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A0A78A-45F0-4933-B6C6-7E374471D9A0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8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582869-3741-41F4-BEA2-2E1050AFE34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0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D7AC0E-93EF-4871-B177-0C00B9270C8D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0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5D598-121C-4830-9370-D9B2D6E65A15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20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57C538-ED30-418D-8C2B-EA451009929B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3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6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24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9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85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163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65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08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2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7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2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301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>
              <a:latin typeface="Arial Black" pitchFamily="34" charset="0"/>
            </a:endParaRP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3/24/2020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>
              <a:latin typeface="Arial Black" pitchFamily="34" charset="0"/>
            </a:endParaRPr>
          </a:p>
        </p:txBody>
      </p:sp>
      <p:pic>
        <p:nvPicPr>
          <p:cNvPr id="20" name="Picture 19" descr="chater_scree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png"/><Relationship Id="rId4" Type="http://schemas.openxmlformats.org/officeDocument/2006/relationships/image" Target="../media/image14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21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1450" y="381000"/>
            <a:ext cx="8743950" cy="518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Warm Up</a:t>
            </a:r>
          </a:p>
          <a:p>
            <a:pPr eaLnBrk="1" hangingPunct="1"/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175122" y="12954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entury Gothic" panose="020B0502020202020204" pitchFamily="34" charset="0"/>
              </a:rPr>
              <a:t>Use the description to write the quadratic </a:t>
            </a:r>
            <a:br>
              <a:rPr lang="en-US" altLang="en-US" sz="2400" b="1" dirty="0">
                <a:latin typeface="Century Gothic" panose="020B0502020202020204" pitchFamily="34" charset="0"/>
              </a:rPr>
            </a:br>
            <a:r>
              <a:rPr lang="en-US" altLang="en-US" sz="2400" b="1" dirty="0">
                <a:latin typeface="Century Gothic" panose="020B0502020202020204" pitchFamily="34" charset="0"/>
              </a:rPr>
              <a:t>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g</a:t>
            </a:r>
            <a:r>
              <a:rPr lang="en-US" altLang="en-US" sz="2400" b="1" dirty="0">
                <a:latin typeface="Century Gothic" panose="020B0502020202020204" pitchFamily="34" charset="0"/>
              </a:rPr>
              <a:t> based on the parent 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f</a:t>
            </a:r>
            <a:r>
              <a:rPr lang="en-US" altLang="en-US" sz="2400" b="1" dirty="0">
                <a:latin typeface="Century Gothic" panose="020B0502020202020204" pitchFamily="34" charset="0"/>
              </a:rPr>
              <a:t>(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dirty="0">
                <a:latin typeface="Century Gothic" panose="020B0502020202020204" pitchFamily="34" charset="0"/>
              </a:rPr>
              <a:t>) =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baseline="50000" dirty="0">
                <a:latin typeface="Century Gothic" panose="020B0502020202020204" pitchFamily="34" charset="0"/>
              </a:rPr>
              <a:t>2</a:t>
            </a:r>
            <a:r>
              <a:rPr lang="en-US" altLang="en-US" sz="24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364704" y="243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1.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3 units up.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5698704" y="245745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) = 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baseline="5000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+ 3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698704" y="336738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=(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+ 2)</a:t>
            </a:r>
            <a:r>
              <a:rPr lang="en-US" altLang="en-US" sz="2400" baseline="5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1" name="Text Box 33"/>
          <p:cNvSpPr txBox="1">
            <a:spLocks noChangeArrowheads="1"/>
          </p:cNvSpPr>
          <p:nvPr/>
        </p:nvSpPr>
        <p:spPr bwMode="auto">
          <a:xfrm>
            <a:off x="364704" y="3367385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2.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2 units left.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64704" y="433893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3.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reflected over the x-axis.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5638800" y="433893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=-(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  <a:r>
              <a:rPr lang="en-US" altLang="en-US" sz="2400" baseline="5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0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113361"/>
              </p:ext>
            </p:extLst>
          </p:nvPr>
        </p:nvGraphicFramePr>
        <p:xfrm>
          <a:off x="-76200" y="1676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1676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" y="5029200"/>
            <a:ext cx="82375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Let’s make a foldable to go along with the transformations!</a:t>
            </a:r>
            <a:endParaRPr lang="en-US" alt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7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2925"/>
              </p:ext>
            </p:extLst>
          </p:nvPr>
        </p:nvGraphicFramePr>
        <p:xfrm>
          <a:off x="-76200" y="914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14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8956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x-axis</a:t>
            </a:r>
            <a:r>
              <a:rPr lang="en-US" altLang="en-US" sz="3200" b="1" dirty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en-US" sz="3200" b="1" dirty="0"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 1:  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Shrink (Compression)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Stretch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outside – it “x-caped”**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07868"/>
              </p:ext>
            </p:extLst>
          </p:nvPr>
        </p:nvGraphicFramePr>
        <p:xfrm>
          <a:off x="428625" y="1143000"/>
          <a:ext cx="4295775" cy="523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168200" imgH="1422360" progId="Equation.DSMT4">
                  <p:embed/>
                </p:oleObj>
              </mc:Choice>
              <mc:Fallback>
                <p:oleObj name="Equation" r:id="rId3" imgW="1168200" imgH="1422360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4295775" cy="5230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Vertical Stretch by 2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257800" y="4951274"/>
            <a:ext cx="403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x-axis, Vertical Shrink by 1/3</a:t>
            </a:r>
          </a:p>
        </p:txBody>
      </p:sp>
    </p:spTree>
    <p:extLst>
      <p:ext uri="{BB962C8B-B14F-4D97-AF65-F5344CB8AC3E}">
        <p14:creationId xmlns:p14="http://schemas.microsoft.com/office/powerpoint/2010/main" val="15664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73581"/>
              </p:ext>
            </p:extLst>
          </p:nvPr>
        </p:nvGraphicFramePr>
        <p:xfrm>
          <a:off x="-76200" y="7620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7620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y-axis</a:t>
            </a:r>
            <a:endParaRPr lang="en-US" altLang="en-US" sz="32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and1: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Stretch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Shrink (Compression)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6576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inside – “y” am I in here?**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943207"/>
              </p:ext>
            </p:extLst>
          </p:nvPr>
        </p:nvGraphicFramePr>
        <p:xfrm>
          <a:off x="638175" y="1028700"/>
          <a:ext cx="3875088" cy="546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054080" imgH="1485720" progId="Equation.DSMT4">
                  <p:embed/>
                </p:oleObj>
              </mc:Choice>
              <mc:Fallback>
                <p:oleObj name="Equation" r:id="rId3" imgW="1054080" imgH="1485720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028700"/>
                        <a:ext cx="3875088" cy="546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y-axis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Horizontal Shrink by 1/3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105400" y="4951274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Horizontal Stretch by 4</a:t>
            </a:r>
          </a:p>
        </p:txBody>
      </p:sp>
    </p:spTree>
    <p:extLst>
      <p:ext uri="{BB962C8B-B14F-4D97-AF65-F5344CB8AC3E}">
        <p14:creationId xmlns:p14="http://schemas.microsoft.com/office/powerpoint/2010/main" val="33472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95564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04800" y="3881497"/>
            <a:ext cx="9601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>
                <a:latin typeface="Century Gothic" panose="020B0502020202020204" pitchFamily="34" charset="0"/>
              </a:rPr>
              <a:t>positive</a:t>
            </a:r>
            <a:r>
              <a:rPr lang="en-US" altLang="en-US" sz="32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3200" b="1" u="sng" dirty="0">
                <a:latin typeface="Century Gothic" panose="020B0502020202020204" pitchFamily="34" charset="0"/>
              </a:rPr>
              <a:t>left</a:t>
            </a:r>
            <a:r>
              <a:rPr lang="en-US" altLang="en-US" sz="3200" b="1" dirty="0">
                <a:latin typeface="Century Gothic" panose="020B0502020202020204" pitchFamily="34" charset="0"/>
              </a:rPr>
              <a:t>: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 to the </a:t>
            </a:r>
            <a:r>
              <a:rPr lang="en-US" altLang="en-US" sz="32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left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>
                <a:latin typeface="Century Gothic" panose="020B0502020202020204" pitchFamily="34" charset="0"/>
              </a:rPr>
              <a:t>negative</a:t>
            </a:r>
            <a:r>
              <a:rPr lang="en-US" altLang="en-US" sz="32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3200" b="1" u="sng" dirty="0">
                <a:latin typeface="Century Gothic" panose="020B0502020202020204" pitchFamily="34" charset="0"/>
              </a:rPr>
              <a:t>right</a:t>
            </a:r>
            <a:r>
              <a:rPr lang="en-US" altLang="en-US" sz="3200" b="1" dirty="0">
                <a:latin typeface="Century Gothic" panose="020B0502020202020204" pitchFamily="34" charset="0"/>
              </a:rPr>
              <a:t>: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 to the </a:t>
            </a:r>
            <a:r>
              <a:rPr lang="en-US" altLang="en-US" sz="32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right</a:t>
            </a:r>
          </a:p>
          <a:p>
            <a:pPr algn="ctr">
              <a:spcBef>
                <a:spcPct val="50000"/>
              </a:spcBef>
            </a:pPr>
            <a:endParaRPr lang="en-US" altLang="en-US" sz="32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50451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Century Gothic" panose="020B0502020202020204" pitchFamily="34" charset="0"/>
              </a:rPr>
              <a:t>  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positive</a:t>
            </a:r>
            <a:r>
              <a:rPr lang="en-US" altLang="en-US" sz="40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up</a:t>
            </a:r>
            <a:r>
              <a:rPr lang="en-US" altLang="en-US" sz="4000" b="1" dirty="0">
                <a:latin typeface="Century Gothic" panose="020B0502020202020204" pitchFamily="34" charset="0"/>
              </a:rPr>
              <a:t>: 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shift </a:t>
            </a:r>
            <a:r>
              <a:rPr lang="en-US" altLang="en-US" sz="40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up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Century Gothic" panose="020B0502020202020204" pitchFamily="34" charset="0"/>
              </a:rPr>
              <a:t>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negative</a:t>
            </a:r>
            <a:r>
              <a:rPr lang="en-US" altLang="en-US" sz="40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down</a:t>
            </a:r>
            <a:r>
              <a:rPr lang="en-US" altLang="en-US" sz="4000" b="1" dirty="0">
                <a:latin typeface="Century Gothic" panose="020B0502020202020204" pitchFamily="34" charset="0"/>
              </a:rPr>
              <a:t>: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shift </a:t>
            </a:r>
            <a:r>
              <a:rPr lang="en-US" altLang="en-US" sz="40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down</a:t>
            </a:r>
          </a:p>
          <a:p>
            <a:pPr algn="ctr">
              <a:spcBef>
                <a:spcPct val="50000"/>
              </a:spcBef>
            </a:pPr>
            <a:endParaRPr lang="en-US" altLang="en-US" sz="40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972573"/>
              </p:ext>
            </p:extLst>
          </p:nvPr>
        </p:nvGraphicFramePr>
        <p:xfrm>
          <a:off x="373062" y="1066801"/>
          <a:ext cx="5053175" cy="448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473120" imgH="1307880" progId="Equation.DSMT4">
                  <p:embed/>
                </p:oleObj>
              </mc:Choice>
              <mc:Fallback>
                <p:oleObj name="Equation" r:id="rId3" imgW="1473120" imgH="1307880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" y="1066801"/>
                        <a:ext cx="5053175" cy="4484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6000" y="1219200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Right 3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0" y="2935069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Down 5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Left 2, Up 4</a:t>
            </a:r>
          </a:p>
        </p:txBody>
      </p:sp>
    </p:spTree>
    <p:extLst>
      <p:ext uri="{BB962C8B-B14F-4D97-AF65-F5344CB8AC3E}">
        <p14:creationId xmlns:p14="http://schemas.microsoft.com/office/powerpoint/2010/main" val="33098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Century Gothic" panose="020B0502020202020204" pitchFamily="34" charset="0"/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2098831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 x-axis</a:t>
            </a:r>
            <a:r>
              <a:rPr lang="en-US" altLang="en-US" sz="2800" b="1" dirty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stretched vertically by a factor of 4</a:t>
            </a:r>
            <a:r>
              <a:rPr lang="en-US" altLang="en-US" sz="2800" b="1" dirty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1 unit up </a:t>
            </a:r>
            <a:endParaRPr lang="en-US" altLang="en-US" sz="2800" b="1" u="sng" dirty="0">
              <a:solidFill>
                <a:srgbClr val="00FF00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13678"/>
              </p:ext>
            </p:extLst>
          </p:nvPr>
        </p:nvGraphicFramePr>
        <p:xfrm>
          <a:off x="3425190" y="1219200"/>
          <a:ext cx="1565910" cy="63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190" y="1219200"/>
                        <a:ext cx="1565910" cy="63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884785"/>
              </p:ext>
            </p:extLst>
          </p:nvPr>
        </p:nvGraphicFramePr>
        <p:xfrm>
          <a:off x="1139217" y="2743200"/>
          <a:ext cx="63283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17" y="2743200"/>
                        <a:ext cx="632838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968576"/>
              </p:ext>
            </p:extLst>
          </p:nvPr>
        </p:nvGraphicFramePr>
        <p:xfrm>
          <a:off x="1830979" y="4876800"/>
          <a:ext cx="48746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7" imgW="1015920" imgH="253800" progId="Equation.DSMT4">
                  <p:embed/>
                </p:oleObj>
              </mc:Choice>
              <mc:Fallback>
                <p:oleObj name="Equation" r:id="rId7" imgW="101592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979" y="4876800"/>
                        <a:ext cx="4874621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5.6-Radical </a:t>
            </a:r>
            <a:r>
              <a:rPr lang="en-US" sz="96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Functions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>
                <a:solidFill>
                  <a:srgbClr val="FF00FF"/>
                </a:solidFill>
                <a:latin typeface="Century Gothic" panose="020B0502020202020204" pitchFamily="34" charset="0"/>
              </a:rPr>
              <a:t>stretched horizontally by a factor of 2</a:t>
            </a:r>
            <a:r>
              <a:rPr lang="en-US" altLang="en-US" sz="2800" b="1" dirty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y-axis</a:t>
            </a:r>
            <a:r>
              <a:rPr lang="en-US" altLang="en-US" sz="2800" b="1" dirty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3 units left </a:t>
            </a:r>
            <a:endParaRPr lang="en-US" altLang="en-US" sz="2800" b="1" u="sng" dirty="0">
              <a:solidFill>
                <a:srgbClr val="3333FF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75564"/>
              </p:ext>
            </p:extLst>
          </p:nvPr>
        </p:nvGraphicFramePr>
        <p:xfrm>
          <a:off x="3441700" y="1219200"/>
          <a:ext cx="15335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1700" y="1219200"/>
                        <a:ext cx="153352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930787"/>
              </p:ext>
            </p:extLst>
          </p:nvPr>
        </p:nvGraphicFramePr>
        <p:xfrm>
          <a:off x="1196975" y="2743200"/>
          <a:ext cx="62118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5" imgW="1358640" imgH="266400" progId="Equation.DSMT4">
                  <p:embed/>
                </p:oleObj>
              </mc:Choice>
              <mc:Fallback>
                <p:oleObj name="Equation" r:id="rId5" imgW="1358640" imgH="2664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743200"/>
                        <a:ext cx="62118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55604"/>
              </p:ext>
            </p:extLst>
          </p:nvPr>
        </p:nvGraphicFramePr>
        <p:xfrm>
          <a:off x="2222500" y="5105400"/>
          <a:ext cx="41243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7" imgW="1180800" imgH="444240" progId="Equation.DSMT4">
                  <p:embed/>
                </p:oleObj>
              </mc:Choice>
              <mc:Fallback>
                <p:oleObj name="Equation" r:id="rId7" imgW="1180800" imgH="4442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105400"/>
                        <a:ext cx="41243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3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Graphing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585615"/>
              </p:ext>
            </p:extLst>
          </p:nvPr>
        </p:nvGraphicFramePr>
        <p:xfrm>
          <a:off x="-76200" y="9906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906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>
                <a:latin typeface="Century Gothic" panose="020B0502020202020204" pitchFamily="34" charset="0"/>
              </a:rPr>
              <a:t>“Starting point” will always be (</a:t>
            </a:r>
            <a:r>
              <a:rPr lang="en-US" altLang="en-US" sz="48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4800" b="1" dirty="0">
                <a:latin typeface="Century Gothic" panose="020B0502020202020204" pitchFamily="34" charset="0"/>
              </a:rPr>
              <a:t>, </a:t>
            </a:r>
            <a:r>
              <a:rPr lang="en-US" altLang="en-US" sz="48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800" b="1" dirty="0">
                <a:latin typeface="Century Gothic" panose="020B0502020202020204" pitchFamily="34" charset="0"/>
              </a:rPr>
              <a:t>)</a:t>
            </a:r>
            <a:endParaRPr lang="en-US" altLang="en-US" sz="4800" dirty="0">
              <a:latin typeface="Century Gothic" panose="020B0502020202020204" pitchFamily="34" charset="0"/>
            </a:endParaRPr>
          </a:p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>
                <a:latin typeface="Century Gothic" panose="020B0502020202020204" pitchFamily="34" charset="0"/>
              </a:rPr>
              <a:t>Use your table to help find good points</a:t>
            </a:r>
          </a:p>
        </p:txBody>
      </p:sp>
    </p:spTree>
    <p:extLst>
      <p:ext uri="{BB962C8B-B14F-4D97-AF65-F5344CB8AC3E}">
        <p14:creationId xmlns:p14="http://schemas.microsoft.com/office/powerpoint/2010/main" val="3223113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– Let’s Graph!!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88125"/>
              </p:ext>
            </p:extLst>
          </p:nvPr>
        </p:nvGraphicFramePr>
        <p:xfrm>
          <a:off x="-76200" y="8382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8382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106318"/>
              </p:ext>
            </p:extLst>
          </p:nvPr>
        </p:nvGraphicFramePr>
        <p:xfrm>
          <a:off x="1631950" y="2667000"/>
          <a:ext cx="51212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1143000" imgH="799920" progId="Equation.DSMT4">
                  <p:embed/>
                </p:oleObj>
              </mc:Choice>
              <mc:Fallback>
                <p:oleObj name="Equation" r:id="rId5" imgW="1143000" imgH="79992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667000"/>
                        <a:ext cx="51212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591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0664" y="17526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Century Gothic" panose="020B0502020202020204" pitchFamily="34" charset="0"/>
              </a:rPr>
              <a:t>Classwork/</a:t>
            </a:r>
            <a:br>
              <a:rPr lang="en-US" sz="8800" dirty="0">
                <a:solidFill>
                  <a:srgbClr val="00B0F0"/>
                </a:solidFill>
                <a:latin typeface="Century Gothic" panose="020B0502020202020204" pitchFamily="34" charset="0"/>
              </a:rPr>
            </a:br>
            <a:r>
              <a:rPr lang="en-US" sz="8800" dirty="0">
                <a:solidFill>
                  <a:srgbClr val="00B0F0"/>
                </a:solidFill>
                <a:latin typeface="Century Gothic" panose="020B0502020202020204" pitchFamily="34" charset="0"/>
              </a:rPr>
              <a:t>Homework: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21468" y="38100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WS #1-18</a:t>
            </a:r>
          </a:p>
        </p:txBody>
      </p:sp>
    </p:spTree>
    <p:extLst>
      <p:ext uri="{BB962C8B-B14F-4D97-AF65-F5344CB8AC3E}">
        <p14:creationId xmlns:p14="http://schemas.microsoft.com/office/powerpoint/2010/main" val="47971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2525"/>
            <a:ext cx="6134100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752600"/>
            <a:ext cx="8382000" cy="2362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Century Gothic" panose="020B0502020202020204" pitchFamily="34" charset="0"/>
              </a:rPr>
              <a:t>Graph radical functions.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000" dirty="0">
              <a:latin typeface="Century Gothic" panose="020B0502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Century Gothic" panose="020B0502020202020204" pitchFamily="34" charset="0"/>
              </a:rPr>
              <a:t>Transformations of radical functions. </a:t>
            </a:r>
          </a:p>
        </p:txBody>
      </p:sp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dirty="0">
                <a:solidFill>
                  <a:srgbClr val="00B0F0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8" name="Group 12"/>
          <p:cNvGrpSpPr>
            <a:grpSpLocks/>
          </p:cNvGrpSpPr>
          <p:nvPr/>
        </p:nvGrpSpPr>
        <p:grpSpPr bwMode="auto">
          <a:xfrm>
            <a:off x="381000" y="741364"/>
            <a:ext cx="8382000" cy="5354640"/>
            <a:chOff x="240" y="1775"/>
            <a:chExt cx="5280" cy="3373"/>
          </a:xfrm>
        </p:grpSpPr>
        <p:sp>
          <p:nvSpPr>
            <p:cNvPr id="9221" name="Text Box 6"/>
            <p:cNvSpPr txBox="1">
              <a:spLocks noChangeArrowheads="1"/>
            </p:cNvSpPr>
            <p:nvPr/>
          </p:nvSpPr>
          <p:spPr bwMode="auto">
            <a:xfrm>
              <a:off x="240" y="1775"/>
              <a:ext cx="5280" cy="3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Verdana" pitchFamily="34" charset="0"/>
                </a:rPr>
                <a:t>A </a:t>
              </a:r>
              <a:r>
                <a:rPr lang="en-US" altLang="en-US" sz="3600" b="1" u="sng" dirty="0">
                  <a:latin typeface="Verdana" pitchFamily="34" charset="0"/>
                </a:rPr>
                <a:t>radical function</a:t>
              </a:r>
              <a:r>
                <a:rPr lang="en-US" altLang="en-US" sz="3600" dirty="0">
                  <a:latin typeface="Verdana" pitchFamily="34" charset="0"/>
                </a:rPr>
                <a:t> is a function whose rule is a radical expression.  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Verdana" pitchFamily="34" charset="0"/>
                </a:rPr>
                <a:t>The square-root parent function is               .          . The cube-root parent function is</a:t>
              </a:r>
              <a:br>
                <a:rPr lang="en-US" altLang="en-US" sz="3600" dirty="0">
                  <a:latin typeface="Verdana" pitchFamily="34" charset="0"/>
                </a:rPr>
              </a:br>
              <a:r>
                <a:rPr lang="en-US" altLang="en-US" sz="3600" dirty="0">
                  <a:latin typeface="Verdana" pitchFamily="34" charset="0"/>
                </a:rPr>
                <a:t>             </a:t>
              </a:r>
            </a:p>
          </p:txBody>
        </p:sp>
        <p:pic>
          <p:nvPicPr>
            <p:cNvPr id="9223" name="Picture 11" descr="5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64"/>
              <a:ext cx="104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9" descr="5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4391"/>
              <a:ext cx="124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5"/>
          <p:cNvSpPr txBox="1">
            <a:spLocks noChangeArrowheads="1"/>
          </p:cNvSpPr>
          <p:nvPr/>
        </p:nvSpPr>
        <p:spPr bwMode="auto">
          <a:xfrm>
            <a:off x="0" y="126239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Example 1: 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57200" y="4314825"/>
            <a:ext cx="8153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Because </a:t>
            </a:r>
            <a:r>
              <a:rPr lang="en-US" altLang="en-US" sz="2800" b="1" dirty="0">
                <a:latin typeface="Century Gothic" panose="020B0502020202020204" pitchFamily="34" charset="0"/>
              </a:rPr>
              <a:t>the square root of a negative number is imaginary</a:t>
            </a:r>
            <a:r>
              <a:rPr lang="en-US" altLang="en-US" sz="2800" dirty="0">
                <a:latin typeface="Century Gothic" panose="020B0502020202020204" pitchFamily="34" charset="0"/>
              </a:rPr>
              <a:t>,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only positive values for </a:t>
            </a:r>
            <a:r>
              <a:rPr lang="en-US" altLang="en-US" sz="2800" i="1" u="sng" dirty="0">
                <a:latin typeface="Century Gothic" panose="020B0502020202020204" pitchFamily="34" charset="0"/>
              </a:rPr>
              <a:t>x</a:t>
            </a:r>
            <a:r>
              <a:rPr lang="en-US" altLang="en-US" sz="2800" dirty="0">
                <a:latin typeface="Century Gothic" panose="020B0502020202020204" pitchFamily="34" charset="0"/>
              </a:rPr>
              <a:t>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1988403"/>
            <a:ext cx="8237538" cy="954107"/>
            <a:chOff x="304800" y="1828800"/>
            <a:chExt cx="8237538" cy="954107"/>
          </a:xfrm>
        </p:grpSpPr>
        <p:sp>
          <p:nvSpPr>
            <p:cNvPr id="10242" name="Text Box 3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0245" name="Picture 23" descr="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318"/>
            <a:stretch/>
          </p:blipFill>
          <p:spPr bwMode="auto">
            <a:xfrm>
              <a:off x="6526576" y="2307372"/>
              <a:ext cx="1322024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0" name="Picture 66" descr="[imag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68" y="1797241"/>
            <a:ext cx="41338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599" y="988368"/>
            <a:ext cx="7815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Example 1 – Find “good” points in your table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14202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112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15280"/>
              </p:ext>
            </p:extLst>
          </p:nvPr>
        </p:nvGraphicFramePr>
        <p:xfrm>
          <a:off x="419100" y="2286000"/>
          <a:ext cx="4305300" cy="241473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(4, 2)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(9, 3)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295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10073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11295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669150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9" imgW="446992" imgH="756448" progId="Equation.DSMT4">
                  <p:embed/>
                </p:oleObj>
              </mc:Choice>
              <mc:Fallback>
                <p:oleObj name="Equation" r:id="rId9" imgW="446992" imgH="756448" progId="Equation.DSMT4">
                  <p:embed/>
                  <p:pic>
                    <p:nvPicPr>
                      <p:cNvPr id="1129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86" name="Text Box 90"/>
          <p:cNvSpPr txBox="1">
            <a:spLocks noChangeArrowheads="1"/>
          </p:cNvSpPr>
          <p:nvPr/>
        </p:nvSpPr>
        <p:spPr bwMode="auto">
          <a:xfrm>
            <a:off x="5562600" y="43112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7" name="Text Box 91"/>
          <p:cNvSpPr txBox="1">
            <a:spLocks noChangeArrowheads="1"/>
          </p:cNvSpPr>
          <p:nvPr/>
        </p:nvSpPr>
        <p:spPr bwMode="auto">
          <a:xfrm>
            <a:off x="6662451" y="3385851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8" name="Text Box 92"/>
          <p:cNvSpPr txBox="1">
            <a:spLocks noChangeArrowheads="1"/>
          </p:cNvSpPr>
          <p:nvPr/>
        </p:nvSpPr>
        <p:spPr bwMode="auto">
          <a:xfrm>
            <a:off x="5832570" y="386416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9" name="Text Box 93"/>
          <p:cNvSpPr txBox="1">
            <a:spLocks noChangeArrowheads="1"/>
          </p:cNvSpPr>
          <p:nvPr/>
        </p:nvSpPr>
        <p:spPr bwMode="auto">
          <a:xfrm>
            <a:off x="8044149" y="291763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pic>
        <p:nvPicPr>
          <p:cNvPr id="11302" name="Picture 101" descr="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3"/>
          <a:stretch/>
        </p:blipFill>
        <p:spPr bwMode="auto">
          <a:xfrm>
            <a:off x="1371600" y="2343150"/>
            <a:ext cx="12995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5869"/>
              </p:ext>
            </p:extLst>
          </p:nvPr>
        </p:nvGraphicFramePr>
        <p:xfrm>
          <a:off x="1436687" y="2793809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36687" y="2793809"/>
                        <a:ext cx="1687513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96495"/>
              </p:ext>
            </p:extLst>
          </p:nvPr>
        </p:nvGraphicFramePr>
        <p:xfrm>
          <a:off x="1524000" y="3276600"/>
          <a:ext cx="14112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4112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05471"/>
              </p:ext>
            </p:extLst>
          </p:nvPr>
        </p:nvGraphicFramePr>
        <p:xfrm>
          <a:off x="1436687" y="3733800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5" imgW="850680" imgH="253800" progId="Equation.DSMT4">
                  <p:embed/>
                </p:oleObj>
              </mc:Choice>
              <mc:Fallback>
                <p:oleObj name="Equation" r:id="rId15" imgW="85068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7" y="3733800"/>
                        <a:ext cx="16875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18692"/>
              </p:ext>
            </p:extLst>
          </p:nvPr>
        </p:nvGraphicFramePr>
        <p:xfrm>
          <a:off x="1458913" y="4191000"/>
          <a:ext cx="16637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7" imgW="838080" imgH="253800" progId="Equation.DSMT4">
                  <p:embed/>
                </p:oleObj>
              </mc:Choice>
              <mc:Fallback>
                <p:oleObj name="Equation" r:id="rId17" imgW="83808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191000"/>
                        <a:ext cx="16637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86" grpId="0"/>
      <p:bldP spid="29787" grpId="0"/>
      <p:bldP spid="29788" grpId="0"/>
      <p:bldP spid="297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02976"/>
            <a:ext cx="4340225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9906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2133600" y="238578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1260570" y="290569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6" name="Text Box 93"/>
          <p:cNvSpPr txBox="1">
            <a:spLocks noChangeArrowheads="1"/>
          </p:cNvSpPr>
          <p:nvPr/>
        </p:nvSpPr>
        <p:spPr bwMode="auto">
          <a:xfrm>
            <a:off x="3581400" y="1892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67200" y="1066800"/>
            <a:ext cx="487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Century Gothic" panose="020B0502020202020204" pitchFamily="34" charset="0"/>
              </a:rPr>
              <a:t>We are going to use this parent graph and apply transformations!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51126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Square Root – “SHOOT”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2F3D6B-AC09-43A8-983B-4A4AB32DD506}"/>
              </a:ext>
            </a:extLst>
          </p:cNvPr>
          <p:cNvCxnSpPr>
            <a:cxnSpLocks/>
          </p:cNvCxnSpPr>
          <p:nvPr/>
        </p:nvCxnSpPr>
        <p:spPr>
          <a:xfrm flipV="1">
            <a:off x="3429000" y="1992351"/>
            <a:ext cx="838200" cy="2378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both negative and positive values for </a:t>
            </a:r>
            <a:r>
              <a:rPr lang="en-US" altLang="en-US" sz="2800" i="1" u="sng" dirty="0">
                <a:latin typeface="Century Gothic" panose="020B0502020202020204" pitchFamily="34" charset="0"/>
              </a:rPr>
              <a:t>x</a:t>
            </a:r>
            <a:r>
              <a:rPr lang="en-US" altLang="en-US" sz="2800" i="1" dirty="0">
                <a:latin typeface="Century Gothic" panose="020B0502020202020204" pitchFamily="34" charset="0"/>
              </a:rPr>
              <a:t>.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0" y="1338590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006699"/>
                </a:solidFill>
                <a:latin typeface="Century Gothic" panose="020B0502020202020204" pitchFamily="34" charset="0"/>
              </a:rPr>
              <a:t>Example 2 </a:t>
            </a:r>
            <a:endParaRPr lang="en-US" altLang="en-US" sz="2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731" y="1836003"/>
            <a:ext cx="8237538" cy="954107"/>
            <a:chOff x="262731" y="1531203"/>
            <a:chExt cx="8237538" cy="95410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62731" y="1531203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5365" name="Picture 10" descr="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009775"/>
              <a:ext cx="127635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21" name="Picture 57" descr="cio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79457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84490"/>
              </p:ext>
            </p:extLst>
          </p:nvPr>
        </p:nvGraphicFramePr>
        <p:xfrm>
          <a:off x="419100" y="1771650"/>
          <a:ext cx="5219700" cy="3048001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–8, –2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(8, 2)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67975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1641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7042150" y="2997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051550" y="36703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6788150" y="3416300"/>
            <a:ext cx="428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7302500" y="2552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8039100" y="2298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16426" name="Text Box 51"/>
          <p:cNvSpPr txBox="1">
            <a:spLocks noChangeArrowheads="1"/>
          </p:cNvSpPr>
          <p:nvPr/>
        </p:nvSpPr>
        <p:spPr bwMode="auto">
          <a:xfrm>
            <a:off x="-190500" y="1066800"/>
            <a:ext cx="483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Example 2 Continued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427" name="Picture 58" descr="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71975"/>
            <a:ext cx="17716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8" name="Group 65"/>
          <p:cNvGrpSpPr>
            <a:grpSpLocks/>
          </p:cNvGrpSpPr>
          <p:nvPr/>
        </p:nvGrpSpPr>
        <p:grpSpPr bwMode="auto">
          <a:xfrm>
            <a:off x="1181100" y="1838325"/>
            <a:ext cx="2295525" cy="2419350"/>
            <a:chOff x="744" y="1158"/>
            <a:chExt cx="1446" cy="1524"/>
          </a:xfrm>
        </p:grpSpPr>
        <p:pic>
          <p:nvPicPr>
            <p:cNvPr id="16429" name="Picture 59" descr="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158"/>
              <a:ext cx="8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0" name="Picture 60" descr="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518"/>
              <a:ext cx="142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1" name="Picture 61" descr="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1818"/>
              <a:ext cx="14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2" name="Picture 62" descr="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2112"/>
              <a:ext cx="115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3" name="Picture 63" descr="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2412"/>
              <a:ext cx="104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01882" y="531379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“Free-Style Swim”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1080CC-7691-439C-A9A5-B2BE8DA0F82E}"/>
              </a:ext>
            </a:extLst>
          </p:cNvPr>
          <p:cNvCxnSpPr>
            <a:cxnSpLocks/>
          </p:cNvCxnSpPr>
          <p:nvPr/>
        </p:nvCxnSpPr>
        <p:spPr>
          <a:xfrm flipV="1">
            <a:off x="8248650" y="2508097"/>
            <a:ext cx="647700" cy="1112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B3E857D-FA35-4BCC-B627-0784A5C19156}"/>
              </a:ext>
            </a:extLst>
          </p:cNvPr>
          <p:cNvCxnSpPr>
            <a:cxnSpLocks/>
          </p:cNvCxnSpPr>
          <p:nvPr/>
        </p:nvCxnSpPr>
        <p:spPr>
          <a:xfrm flipH="1">
            <a:off x="5726228" y="3978390"/>
            <a:ext cx="613123" cy="1127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/>
      <p:bldP spid="36909" grpId="0"/>
      <p:bldP spid="36910" grpId="0"/>
      <p:bldP spid="36911" grpId="0"/>
      <p:bldP spid="3691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80436-4B56-40AB-A7F7-6254A7B8A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B84830-8638-456C-84C1-061FC63AD2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09F97ED-C041-4484-B307-8E60EC7F2D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703</Words>
  <Application>Microsoft Office PowerPoint</Application>
  <PresentationFormat>On-screen Show (4:3)</PresentationFormat>
  <Paragraphs>125</Paragraphs>
  <Slides>24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Century Gothic</vt:lpstr>
      <vt:lpstr>Lucida Sans Unicode</vt:lpstr>
      <vt:lpstr>Verdana</vt:lpstr>
      <vt:lpstr>Wingdings 2</vt:lpstr>
      <vt:lpstr>Wingdings 3</vt:lpstr>
      <vt:lpstr>iRespondGraphMaster</vt:lpstr>
      <vt:lpstr>Concourse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Examples:</vt:lpstr>
      <vt:lpstr>PowerPoint Presentation</vt:lpstr>
      <vt:lpstr>Examples:</vt:lpstr>
      <vt:lpstr>PowerPoint Presentation</vt:lpstr>
      <vt:lpstr>PowerPoint Presentation</vt:lpstr>
      <vt:lpstr>Examples:</vt:lpstr>
      <vt:lpstr>QUESTIONS??</vt:lpstr>
      <vt:lpstr>Going Backwards:</vt:lpstr>
      <vt:lpstr>Going Backwards:</vt:lpstr>
      <vt:lpstr>PowerPoint Presentation</vt:lpstr>
      <vt:lpstr>PowerPoint Presentation</vt:lpstr>
      <vt:lpstr>Classwork/ Homework: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Allerie Sweet</cp:lastModifiedBy>
  <cp:revision>155</cp:revision>
  <cp:lastPrinted>2015-03-06T21:11:30Z</cp:lastPrinted>
  <dcterms:created xsi:type="dcterms:W3CDTF">2002-10-14T18:20:28Z</dcterms:created>
  <dcterms:modified xsi:type="dcterms:W3CDTF">2020-03-24T13:33:21Z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0x01010071B6C81691DF5C4AB3737C0AAE29BFAF</vt:lpwstr>
  </property>
</Properties>
</file>