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handoutMasterIdLst>
    <p:handoutMasterId r:id="rId33"/>
  </p:handoutMasterIdLst>
  <p:sldIdLst>
    <p:sldId id="257" r:id="rId4"/>
    <p:sldId id="262" r:id="rId5"/>
    <p:sldId id="341" r:id="rId6"/>
    <p:sldId id="346" r:id="rId7"/>
    <p:sldId id="345" r:id="rId8"/>
    <p:sldId id="344" r:id="rId9"/>
    <p:sldId id="343" r:id="rId10"/>
    <p:sldId id="342" r:id="rId11"/>
    <p:sldId id="340" r:id="rId12"/>
    <p:sldId id="339" r:id="rId13"/>
    <p:sldId id="329" r:id="rId14"/>
    <p:sldId id="330" r:id="rId15"/>
    <p:sldId id="266" r:id="rId16"/>
    <p:sldId id="287" r:id="rId17"/>
    <p:sldId id="273" r:id="rId18"/>
    <p:sldId id="294" r:id="rId19"/>
    <p:sldId id="332" r:id="rId20"/>
    <p:sldId id="297" r:id="rId21"/>
    <p:sldId id="298" r:id="rId22"/>
    <p:sldId id="300" r:id="rId23"/>
    <p:sldId id="301" r:id="rId24"/>
    <p:sldId id="336" r:id="rId25"/>
    <p:sldId id="337" r:id="rId26"/>
    <p:sldId id="302" r:id="rId27"/>
    <p:sldId id="303" r:id="rId28"/>
    <p:sldId id="304" r:id="rId29"/>
    <p:sldId id="308" r:id="rId30"/>
    <p:sldId id="338" r:id="rId31"/>
  </p:sldIdLst>
  <p:sldSz cx="9144000" cy="6858000" type="screen4x3"/>
  <p:notesSz cx="6858000" cy="9199563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66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2" autoAdjust="0"/>
    <p:restoredTop sz="93377" autoAdjust="0"/>
  </p:normalViewPr>
  <p:slideViewPr>
    <p:cSldViewPr>
      <p:cViewPr varScale="1">
        <p:scale>
          <a:sx n="68" d="100"/>
          <a:sy n="68" d="100"/>
        </p:scale>
        <p:origin x="470" y="67"/>
      </p:cViewPr>
      <p:guideLst>
        <p:guide orient="horz" pos="2160"/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84"/>
    </p:cViewPr>
  </p:sorterViewPr>
  <p:notesViewPr>
    <p:cSldViewPr>
      <p:cViewPr varScale="1">
        <p:scale>
          <a:sx n="50" d="100"/>
          <a:sy n="50" d="100"/>
        </p:scale>
        <p:origin x="-1992" y="-90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CD19F4E-3EE2-46C6-B3D6-3108261D4B44}" type="datetimeFigureOut">
              <a:rPr lang="en-US"/>
              <a:pPr>
                <a:defRPr/>
              </a:pPr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5F97105-F841-4FE7-82E3-58F3DCE06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0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7400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70388"/>
            <a:ext cx="54864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A53539-D505-42E3-8F3C-7A53832DE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6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CDE1E6-ACD9-4D14-8087-CDB9A16B68C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0242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425AA-3C41-4E34-B678-A3DBDD3B8F8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936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15BE54-4A85-4BDC-9D49-834DE34F339A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110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E56D61-53D5-418C-87CA-ACCC347DF79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1808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0682A4-81A7-4451-ADC5-F1D433893F71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0387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099823-8FB1-45B3-B8D6-E0CA5DB7FE27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8157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2869B-15E0-43ED-BC95-266087675C1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16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03C6EF-44F6-4D11-B393-2758C5176B9F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7591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8C675-E8EF-4DCA-B0AF-11B3F321E5A9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4093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63DF3C-C55A-4B6F-BD82-FAAC4AF912E0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4391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7B7B74-55F9-4356-B139-0A6006220B3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309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03AD0F-988E-4053-98C9-C0D2E5A3445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80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EDFD01-9972-4E6A-85B9-341531F83F2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3546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609307-ADD9-445E-9C70-B93DABCDEF5D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5512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BA690A-9F4A-44FA-94E9-89F16848FAE3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3412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D9591-4225-4B21-8908-19CACA719412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8393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72C59A-AF1F-4E86-A71F-F67920E8301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5438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C9008-1C54-4389-80FB-92B51AB1B48E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1575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2D5EB-A16E-44E5-BD20-C0193C188D76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368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9839DC-B63B-4FA9-99F6-DF0D13110FBA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41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295622-1B0B-496D-90D9-6E14C972AEA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62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2E4C7E-3A95-47E3-8B09-5A946978B68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6358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B263D2-398F-4987-ABB4-4AB9591C582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967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F26FA-BEDE-464B-A0E2-96331CAD01D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086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4237FF-ECA6-4F88-AF65-3A1018F6E05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550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BA9141-7F25-4194-8729-0E8695F98D1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828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2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0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7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91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10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068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6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2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292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59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0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9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0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1937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63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91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1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0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0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4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9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</a:rPr>
              <a:t>Holt McDougal Algebra 2</a:t>
            </a: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1295400" y="-41275"/>
            <a:ext cx="7848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Solving Radical Equations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and Inequalities 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1030" name="Picture 12" descr="chater_scre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9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</a:rPr>
              <a:t>Holt McDougal Algebra 2</a:t>
            </a: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1295400" y="-41275"/>
            <a:ext cx="7848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Solving Radical Equations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and Inequalities 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2054" name="Picture 12" descr="chater_scre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>
                <a:solidFill>
                  <a:srgbClr val="000000"/>
                </a:solidFill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/>
              <a:t>A.) Response A</a:t>
            </a: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/>
              <a:t>B.) Response B</a:t>
            </a: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/>
              <a:t>C.) Response C</a:t>
            </a: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/>
              <a:t>D.) Response D</a:t>
            </a: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/>
              <a:t>E.) Response E</a:t>
            </a: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9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</a:rPr>
              <a:t>Holt McDougal Algebra 2</a:t>
            </a:r>
          </a:p>
        </p:txBody>
      </p:sp>
      <p:sp>
        <p:nvSpPr>
          <p:cNvPr id="1029" name="Text Box 11"/>
          <p:cNvSpPr txBox="1">
            <a:spLocks noChangeArrowheads="1"/>
          </p:cNvSpPr>
          <p:nvPr userDrawn="1"/>
        </p:nvSpPr>
        <p:spPr bwMode="auto">
          <a:xfrm>
            <a:off x="1295400" y="-41275"/>
            <a:ext cx="7848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Solving Radical Equations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and Inequalities </a:t>
            </a:r>
            <a:endParaRPr lang="en-US" sz="2800" smtClean="0">
              <a:latin typeface="Arial Black" pitchFamily="34" charset="0"/>
            </a:endParaRPr>
          </a:p>
        </p:txBody>
      </p:sp>
      <p:pic>
        <p:nvPicPr>
          <p:cNvPr id="3078" name="Picture 12" descr="chater_scree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6553200"/>
            <a:ext cx="5057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/>
              <a:t>iRespond Graph</a:t>
            </a:r>
          </a:p>
        </p:txBody>
      </p:sp>
      <p:grpSp>
        <p:nvGrpSpPr>
          <p:cNvPr id="3080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81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82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83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4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5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3.wmf"/><Relationship Id="rId1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Relationship Id="rId1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371600" y="60325"/>
            <a:ext cx="76962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4.3 </a:t>
            </a: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- Solving Radical Equations</a:t>
            </a:r>
          </a:p>
          <a:p>
            <a:pPr>
              <a:lnSpc>
                <a:spcPct val="85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and Inequalities</a:t>
            </a:r>
            <a:endParaRPr lang="en-US" altLang="en-US" dirty="0"/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Holt Algebra 2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3059113"/>
            <a:ext cx="23431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Skills Check</a:t>
            </a:r>
          </a:p>
        </p:txBody>
      </p:sp>
      <p:sp>
        <p:nvSpPr>
          <p:cNvPr id="4124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671888"/>
            <a:ext cx="3763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pic>
        <p:nvPicPr>
          <p:cNvPr id="6151" name="Picture 30" descr="splash_firs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Holt McDougal Algebra 2</a:t>
            </a:r>
          </a:p>
        </p:txBody>
      </p:sp>
      <p:sp>
        <p:nvSpPr>
          <p:cNvPr id="9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27425" y="2373313"/>
            <a:ext cx="33305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Homework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763000" cy="8382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Solve radical equations.</a:t>
            </a:r>
            <a:r>
              <a:rPr lang="en-US" altLang="en-US" sz="3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FF6600"/>
                </a:solidFill>
                <a:latin typeface="Arial Black" panose="020B0A04020102020204" pitchFamily="34" charset="0"/>
              </a:rPr>
              <a:t>Objective</a:t>
            </a:r>
            <a:endParaRPr lang="en-US" altLang="en-US" sz="3600" i="1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47700" y="1600200"/>
            <a:ext cx="78105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 </a:t>
            </a:r>
            <a:r>
              <a:rPr lang="en-US" altLang="en-US" b="1" u="sng"/>
              <a:t>radical equation</a:t>
            </a:r>
            <a:r>
              <a:rPr lang="en-US" altLang="en-US" b="1"/>
              <a:t> </a:t>
            </a:r>
            <a:r>
              <a:rPr lang="en-US" altLang="en-US"/>
              <a:t>contains a variable within a radical. Recall that you can solve quadratic equations by taking the square root of both sides. Similarly, radical equations can be solved by raising both sides to a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876300" y="4724400"/>
            <a:ext cx="7848600" cy="1208088"/>
          </a:xfrm>
          <a:prstGeom prst="rect">
            <a:avLst/>
          </a:prstGeom>
          <a:noFill/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For a square root, the index of the radical is 2.</a:t>
            </a:r>
          </a:p>
          <a:p>
            <a:pPr>
              <a:spcBef>
                <a:spcPct val="50000"/>
              </a:spcBef>
            </a:pPr>
            <a:endParaRPr lang="en-US" altLang="en-US"/>
          </a:p>
          <a:p>
            <a:pPr>
              <a:spcBef>
                <a:spcPct val="50000"/>
              </a:spcBef>
            </a:pPr>
            <a:endParaRPr lang="en-US" altLang="en-US" sz="800"/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869950" y="4267200"/>
            <a:ext cx="2438400" cy="4572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Remember!</a:t>
            </a:r>
            <a:endParaRPr lang="en-US" altLang="en-US" b="1"/>
          </a:p>
        </p:txBody>
      </p:sp>
      <p:pic>
        <p:nvPicPr>
          <p:cNvPr id="91150" name="Picture 14" descr="Remember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5353050"/>
            <a:ext cx="1952625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722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animBg="1"/>
      <p:bldP spid="91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Solve each equation.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8675" name="Text Box 15"/>
          <p:cNvSpPr txBox="1">
            <a:spLocks noChangeArrowheads="1"/>
          </p:cNvSpPr>
          <p:nvPr/>
        </p:nvSpPr>
        <p:spPr bwMode="auto">
          <a:xfrm>
            <a:off x="0" y="1171575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1: Solving Equations Containing One Radical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105150" y="3048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Subtract 5.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105150" y="36195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05150" y="42291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Square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143250" y="5638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24200" y="50101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8681" name="Object 24"/>
          <p:cNvGraphicFramePr>
            <a:graphicFrameLocks noChangeAspect="1"/>
          </p:cNvGraphicFramePr>
          <p:nvPr/>
        </p:nvGraphicFramePr>
        <p:xfrm>
          <a:off x="20828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4" imgW="446992" imgH="756448" progId="Equation.DSMT4">
                  <p:embed/>
                </p:oleObj>
              </mc:Choice>
              <mc:Fallback>
                <p:oleObj name="Equation" r:id="rId4" imgW="446992" imgH="75644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2" name="Picture 25" descr="exam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76500"/>
            <a:ext cx="2133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5943600" y="205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Check</a:t>
            </a:r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8362950" y="44196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5867400" y="2362200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08" name="Picture 48" descr="Eq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188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49" descr="Eq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57600"/>
            <a:ext cx="1390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50" descr="Eq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076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1" descr="Eqn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029200"/>
            <a:ext cx="1343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2" name="Picture 52" descr="exam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05100"/>
            <a:ext cx="2133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3" name="Picture 53" descr="Eqn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0477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54" descr="Eqn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429000"/>
            <a:ext cx="2152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5" name="Picture 55" descr="Eqn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019550"/>
            <a:ext cx="18478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7772400" y="3124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019800" y="3124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96" name="Object 56"/>
          <p:cNvGraphicFramePr>
            <a:graphicFrameLocks noChangeAspect="1"/>
          </p:cNvGraphicFramePr>
          <p:nvPr/>
        </p:nvGraphicFramePr>
        <p:xfrm>
          <a:off x="2235200" y="13589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14" imgW="446992" imgH="756448" progId="Equation.DSMT4">
                  <p:embed/>
                </p:oleObj>
              </mc:Choice>
              <mc:Fallback>
                <p:oleObj name="Equation" r:id="rId14" imgW="446992" imgH="756448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3589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17" name="Picture 57" descr="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676900"/>
            <a:ext cx="971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  <p:bldP spid="15380" grpId="0"/>
      <p:bldP spid="15381" grpId="0"/>
      <p:bldP spid="15382" grpId="0"/>
      <p:bldP spid="15383" grpId="0"/>
      <p:bldP spid="15393" grpId="0"/>
      <p:bldP spid="15401" grpId="0"/>
      <p:bldP spid="15402" grpId="0" animBg="1"/>
      <p:bldP spid="15400" grpId="0" animBg="1"/>
      <p:bldP spid="154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79" name="Group 47"/>
          <p:cNvGrpSpPr>
            <a:grpSpLocks/>
          </p:cNvGrpSpPr>
          <p:nvPr/>
        </p:nvGrpSpPr>
        <p:grpSpPr bwMode="auto">
          <a:xfrm>
            <a:off x="5894388" y="3276600"/>
            <a:ext cx="2420937" cy="490538"/>
            <a:chOff x="3713" y="2016"/>
            <a:chExt cx="1525" cy="309"/>
          </a:xfrm>
        </p:grpSpPr>
        <p:pic>
          <p:nvPicPr>
            <p:cNvPr id="30755" name="Picture 40" descr="Eqn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016"/>
              <a:ext cx="137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6" name="Text Box 46"/>
            <p:cNvSpPr txBox="1">
              <a:spLocks noChangeArrowheads="1"/>
            </p:cNvSpPr>
            <p:nvPr/>
          </p:nvSpPr>
          <p:spPr bwMode="auto">
            <a:xfrm>
              <a:off x="3713" y="2056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171575"/>
            <a:ext cx="9144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2: Solving Equations Containing One Radical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124200" y="30194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Divide by 7.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143250" y="3724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124200" y="4343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Cube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143250" y="56483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143250" y="500062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5715000" y="2590800"/>
            <a:ext cx="0" cy="3733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Check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6019800" y="3200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8382000" y="43815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30733" name="Picture 27" descr="exam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19325"/>
            <a:ext cx="1809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3" name="Picture 31" descr="Eqn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38875"/>
            <a:ext cx="1009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 descr="Eqn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33875"/>
            <a:ext cx="2295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34" descr="Eqn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133975"/>
            <a:ext cx="16954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35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05475"/>
            <a:ext cx="1295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36" descr="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686175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9" name="Picture 37" descr="exam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2724150"/>
            <a:ext cx="1809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0" name="Picture 38" descr="Eqn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495800"/>
            <a:ext cx="1085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3" name="Picture 41" descr="Eqn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86200"/>
            <a:ext cx="1571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2" name="Object 42"/>
          <p:cNvGraphicFramePr>
            <a:graphicFrameLocks noChangeAspect="1"/>
          </p:cNvGraphicFramePr>
          <p:nvPr/>
        </p:nvGraphicFramePr>
        <p:xfrm>
          <a:off x="4089400" y="2505075"/>
          <a:ext cx="9144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13" imgW="453154" imgH="776835" progId="Equation.DSMT4">
                  <p:embed/>
                </p:oleObj>
              </mc:Choice>
              <mc:Fallback>
                <p:oleObj name="Equation" r:id="rId13" imgW="453154" imgH="776835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505075"/>
                        <a:ext cx="9144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7772400" y="3200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Text Box 45"/>
          <p:cNvSpPr txBox="1">
            <a:spLocks noChangeArrowheads="1"/>
          </p:cNvSpPr>
          <p:nvPr/>
        </p:nvSpPr>
        <p:spPr bwMode="auto">
          <a:xfrm>
            <a:off x="304800" y="1752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Solve each equation.</a:t>
            </a: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44093" name="Group 61"/>
          <p:cNvGrpSpPr>
            <a:grpSpLocks/>
          </p:cNvGrpSpPr>
          <p:nvPr/>
        </p:nvGrpSpPr>
        <p:grpSpPr bwMode="auto">
          <a:xfrm>
            <a:off x="469900" y="2846388"/>
            <a:ext cx="1933575" cy="730250"/>
            <a:chOff x="296" y="1793"/>
            <a:chExt cx="1218" cy="460"/>
          </a:xfrm>
        </p:grpSpPr>
        <p:sp>
          <p:nvSpPr>
            <p:cNvPr id="30746" name="Freeform 50"/>
            <p:cNvSpPr>
              <a:spLocks/>
            </p:cNvSpPr>
            <p:nvPr/>
          </p:nvSpPr>
          <p:spPr bwMode="auto">
            <a:xfrm>
              <a:off x="413" y="1798"/>
              <a:ext cx="629" cy="191"/>
            </a:xfrm>
            <a:custGeom>
              <a:avLst/>
              <a:gdLst>
                <a:gd name="T0" fmla="*/ 0 w 2515"/>
                <a:gd name="T1" fmla="*/ 0 h 765"/>
                <a:gd name="T2" fmla="*/ 0 w 2515"/>
                <a:gd name="T3" fmla="*/ 0 h 765"/>
                <a:gd name="T4" fmla="*/ 0 w 2515"/>
                <a:gd name="T5" fmla="*/ 0 h 765"/>
                <a:gd name="T6" fmla="*/ 0 w 2515"/>
                <a:gd name="T7" fmla="*/ 0 h 765"/>
                <a:gd name="T8" fmla="*/ 0 w 2515"/>
                <a:gd name="T9" fmla="*/ 0 h 7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15" h="765">
                  <a:moveTo>
                    <a:pt x="0" y="517"/>
                  </a:moveTo>
                  <a:lnTo>
                    <a:pt x="74" y="476"/>
                  </a:lnTo>
                  <a:lnTo>
                    <a:pt x="244" y="765"/>
                  </a:lnTo>
                  <a:lnTo>
                    <a:pt x="430" y="0"/>
                  </a:lnTo>
                  <a:lnTo>
                    <a:pt x="251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Freeform 51"/>
            <p:cNvSpPr>
              <a:spLocks/>
            </p:cNvSpPr>
            <p:nvPr/>
          </p:nvSpPr>
          <p:spPr bwMode="auto">
            <a:xfrm>
              <a:off x="412" y="1793"/>
              <a:ext cx="630" cy="196"/>
            </a:xfrm>
            <a:custGeom>
              <a:avLst/>
              <a:gdLst>
                <a:gd name="T0" fmla="*/ 0 w 3150"/>
                <a:gd name="T1" fmla="*/ 0 h 978"/>
                <a:gd name="T2" fmla="*/ 0 w 3150"/>
                <a:gd name="T3" fmla="*/ 0 h 978"/>
                <a:gd name="T4" fmla="*/ 0 w 3150"/>
                <a:gd name="T5" fmla="*/ 0 h 978"/>
                <a:gd name="T6" fmla="*/ 0 w 3150"/>
                <a:gd name="T7" fmla="*/ 0 h 978"/>
                <a:gd name="T8" fmla="*/ 0 w 3150"/>
                <a:gd name="T9" fmla="*/ 0 h 978"/>
                <a:gd name="T10" fmla="*/ 0 w 3150"/>
                <a:gd name="T11" fmla="*/ 0 h 978"/>
                <a:gd name="T12" fmla="*/ 0 w 3150"/>
                <a:gd name="T13" fmla="*/ 0 h 978"/>
                <a:gd name="T14" fmla="*/ 0 w 3150"/>
                <a:gd name="T15" fmla="*/ 0 h 978"/>
                <a:gd name="T16" fmla="*/ 0 w 3150"/>
                <a:gd name="T17" fmla="*/ 0 h 978"/>
                <a:gd name="T18" fmla="*/ 0 w 3150"/>
                <a:gd name="T19" fmla="*/ 0 h 978"/>
                <a:gd name="T20" fmla="*/ 0 w 3150"/>
                <a:gd name="T21" fmla="*/ 0 h 978"/>
                <a:gd name="T22" fmla="*/ 0 w 3150"/>
                <a:gd name="T23" fmla="*/ 0 h 9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150" h="978">
                  <a:moveTo>
                    <a:pt x="0" y="655"/>
                  </a:moveTo>
                  <a:lnTo>
                    <a:pt x="123" y="588"/>
                  </a:lnTo>
                  <a:lnTo>
                    <a:pt x="313" y="884"/>
                  </a:lnTo>
                  <a:lnTo>
                    <a:pt x="528" y="0"/>
                  </a:lnTo>
                  <a:lnTo>
                    <a:pt x="3150" y="0"/>
                  </a:lnTo>
                  <a:lnTo>
                    <a:pt x="3150" y="44"/>
                  </a:lnTo>
                  <a:lnTo>
                    <a:pt x="560" y="44"/>
                  </a:lnTo>
                  <a:lnTo>
                    <a:pt x="334" y="978"/>
                  </a:lnTo>
                  <a:lnTo>
                    <a:pt x="290" y="978"/>
                  </a:lnTo>
                  <a:lnTo>
                    <a:pt x="75" y="647"/>
                  </a:lnTo>
                  <a:lnTo>
                    <a:pt x="14" y="682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52"/>
            <p:cNvSpPr>
              <a:spLocks noChangeShapeType="1"/>
            </p:cNvSpPr>
            <p:nvPr/>
          </p:nvSpPr>
          <p:spPr bwMode="auto">
            <a:xfrm>
              <a:off x="296" y="2038"/>
              <a:ext cx="76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53"/>
            <p:cNvSpPr>
              <a:spLocks noChangeShapeType="1"/>
            </p:cNvSpPr>
            <p:nvPr/>
          </p:nvSpPr>
          <p:spPr bwMode="auto">
            <a:xfrm>
              <a:off x="1282" y="2038"/>
              <a:ext cx="232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Rectangle 54"/>
            <p:cNvSpPr>
              <a:spLocks noChangeArrowheads="1"/>
            </p:cNvSpPr>
            <p:nvPr/>
          </p:nvSpPr>
          <p:spPr bwMode="auto">
            <a:xfrm>
              <a:off x="417" y="1798"/>
              <a:ext cx="6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3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30751" name="Rectangle 55"/>
            <p:cNvSpPr>
              <a:spLocks noChangeArrowheads="1"/>
            </p:cNvSpPr>
            <p:nvPr/>
          </p:nvSpPr>
          <p:spPr bwMode="auto">
            <a:xfrm>
              <a:off x="618" y="2042"/>
              <a:ext cx="1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30752" name="Rectangle 56"/>
            <p:cNvSpPr>
              <a:spLocks noChangeArrowheads="1"/>
            </p:cNvSpPr>
            <p:nvPr/>
          </p:nvSpPr>
          <p:spPr bwMode="auto">
            <a:xfrm>
              <a:off x="296" y="1795"/>
              <a:ext cx="119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</a:rPr>
                <a:t>7  5x </a:t>
              </a:r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en-US" sz="2200">
                  <a:solidFill>
                    <a:srgbClr val="000000"/>
                  </a:solidFill>
                </a:rPr>
                <a:t> 7   84</a:t>
              </a:r>
            </a:p>
          </p:txBody>
        </p:sp>
        <p:sp>
          <p:nvSpPr>
            <p:cNvPr id="30753" name="Rectangle 57"/>
            <p:cNvSpPr>
              <a:spLocks noChangeArrowheads="1"/>
            </p:cNvSpPr>
            <p:nvPr/>
          </p:nvSpPr>
          <p:spPr bwMode="auto">
            <a:xfrm>
              <a:off x="1340" y="2042"/>
              <a:ext cx="1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000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30754" name="Rectangle 60"/>
            <p:cNvSpPr>
              <a:spLocks noChangeArrowheads="1"/>
            </p:cNvSpPr>
            <p:nvPr/>
          </p:nvSpPr>
          <p:spPr bwMode="auto">
            <a:xfrm>
              <a:off x="1122" y="1905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8" grpId="0"/>
      <p:bldP spid="44039" grpId="0"/>
      <p:bldP spid="44040" grpId="0"/>
      <p:bldP spid="44041" grpId="0"/>
      <p:bldP spid="44049" grpId="0" animBg="1"/>
      <p:bldP spid="44050" grpId="0"/>
      <p:bldP spid="44051" grpId="0" animBg="1"/>
      <p:bldP spid="44057" grpId="0"/>
      <p:bldP spid="440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985838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3: Solving Equations Containing Two Radicals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895850" y="28003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Square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2772" name="Object 8"/>
          <p:cNvGraphicFramePr>
            <a:graphicFrameLocks noChangeAspect="1"/>
          </p:cNvGraphicFramePr>
          <p:nvPr/>
        </p:nvGraphicFramePr>
        <p:xfrm>
          <a:off x="2057400" y="13589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4" imgW="446992" imgH="756448" progId="Equation.DSMT4">
                  <p:embed/>
                </p:oleObj>
              </mc:Choice>
              <mc:Fallback>
                <p:oleObj name="Equation" r:id="rId4" imgW="446992" imgH="75644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589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19"/>
          <p:cNvGrpSpPr>
            <a:grpSpLocks/>
          </p:cNvGrpSpPr>
          <p:nvPr/>
        </p:nvGrpSpPr>
        <p:grpSpPr bwMode="auto">
          <a:xfrm>
            <a:off x="304800" y="2057400"/>
            <a:ext cx="3629025" cy="457200"/>
            <a:chOff x="192" y="1500"/>
            <a:chExt cx="2286" cy="288"/>
          </a:xfrm>
        </p:grpSpPr>
        <p:sp>
          <p:nvSpPr>
            <p:cNvPr id="32783" name="Text Box 2"/>
            <p:cNvSpPr txBox="1">
              <a:spLocks noChangeArrowheads="1"/>
            </p:cNvSpPr>
            <p:nvPr/>
          </p:nvSpPr>
          <p:spPr bwMode="auto">
            <a:xfrm>
              <a:off x="192" y="150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/>
                <a:t>Solve </a:t>
              </a:r>
              <a:endParaRPr lang="en-US" altLang="en-US">
                <a:latin typeface="Times" panose="02020603050405020304" pitchFamily="18" charset="0"/>
              </a:endParaRPr>
            </a:p>
          </p:txBody>
        </p:sp>
        <p:pic>
          <p:nvPicPr>
            <p:cNvPr id="32784" name="Picture 9" descr="exam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12"/>
              <a:ext cx="156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895850" y="360045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857750" y="43307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Distribute.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876800" y="504825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2777" name="Object 14"/>
          <p:cNvGraphicFramePr>
            <a:graphicFrameLocks noChangeAspect="1"/>
          </p:cNvGraphicFramePr>
          <p:nvPr/>
        </p:nvGraphicFramePr>
        <p:xfrm>
          <a:off x="15748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Equation" r:id="rId7" imgW="446992" imgH="756448" progId="Equation.DSMT4">
                  <p:embed/>
                </p:oleObj>
              </mc:Choice>
              <mc:Fallback>
                <p:oleObj name="Equation" r:id="rId7" imgW="446992" imgH="75644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549400" y="3581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7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+ 2 = 9(3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– 2)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574800" y="43053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7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+ 2 = 27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– 18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057400" y="5029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20 = 20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247900" y="5791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 =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</a:p>
        </p:txBody>
      </p:sp>
      <p:pic>
        <p:nvPicPr>
          <p:cNvPr id="29717" name="Picture 21" descr="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3124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6" grpId="0"/>
      <p:bldP spid="29707" grpId="0"/>
      <p:bldP spid="29708" grpId="0"/>
      <p:bldP spid="29712" grpId="0"/>
      <p:bldP spid="29713" grpId="0"/>
      <p:bldP spid="29714" grpId="0"/>
      <p:bldP spid="297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419600" y="25669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Cube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057400" y="13589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4" imgW="446992" imgH="756448" progId="Equation.DSMT4">
                  <p:embed/>
                </p:oleObj>
              </mc:Choice>
              <mc:Fallback>
                <p:oleObj name="Equation" r:id="rId4" imgW="446992" imgH="75644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589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Solve each equation.</a:t>
            </a: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362450" y="3124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343400" y="3657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Distribute.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5748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6" imgW="446992" imgH="756448" progId="Equation.DSMT4">
                  <p:embed/>
                </p:oleObj>
              </mc:Choice>
              <mc:Fallback>
                <p:oleObj name="Equation" r:id="rId6" imgW="446992" imgH="75644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066800" y="3124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+ 6  = 8(</a:t>
            </a:r>
            <a:r>
              <a:rPr lang="en-US" altLang="en-US" i="1">
                <a:latin typeface="Arial" panose="020B0604020202020204" pitchFamily="34" charset="0"/>
              </a:rPr>
              <a:t>x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anose="020B0A04020102020204" pitchFamily="34" charset="0"/>
              </a:rPr>
              <a:t>You Try!</a:t>
            </a: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graphicFrame>
        <p:nvGraphicFramePr>
          <p:cNvPr id="34826" name="Object 12"/>
          <p:cNvGraphicFramePr>
            <a:graphicFrameLocks noChangeAspect="1"/>
          </p:cNvGraphicFramePr>
          <p:nvPr/>
        </p:nvGraphicFramePr>
        <p:xfrm>
          <a:off x="14478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7" imgW="446992" imgH="756448" progId="Equation.DSMT4">
                  <p:embed/>
                </p:oleObj>
              </mc:Choice>
              <mc:Fallback>
                <p:oleObj name="Equation" r:id="rId7" imgW="446992" imgH="756448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7" name="Picture 16" descr="cio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57400"/>
            <a:ext cx="2171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066800" y="3657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+ 6  = 8</a:t>
            </a:r>
            <a:r>
              <a:rPr lang="en-US" altLang="en-US" i="1">
                <a:latin typeface="Arial" panose="020B0604020202020204" pitchFamily="34" charset="0"/>
              </a:rPr>
              <a:t>x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3716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14  = 7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55750" y="44037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  = </a:t>
            </a:r>
            <a:r>
              <a:rPr lang="en-US" altLang="en-US" i="1">
                <a:latin typeface="Arial" panose="020B0604020202020204" pitchFamily="34" charset="0"/>
              </a:rPr>
              <a:t>x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831" name="Object 23"/>
          <p:cNvGraphicFramePr>
            <a:graphicFrameLocks noChangeAspect="1"/>
          </p:cNvGraphicFramePr>
          <p:nvPr/>
        </p:nvGraphicFramePr>
        <p:xfrm>
          <a:off x="2057400" y="13589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9" imgW="446992" imgH="756448" progId="Equation.DSMT4">
                  <p:embed/>
                </p:oleObj>
              </mc:Choice>
              <mc:Fallback>
                <p:oleObj name="Equation" r:id="rId9" imgW="446992" imgH="756448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589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24"/>
          <p:cNvGraphicFramePr>
            <a:graphicFrameLocks noChangeAspect="1"/>
          </p:cNvGraphicFramePr>
          <p:nvPr/>
        </p:nvGraphicFramePr>
        <p:xfrm>
          <a:off x="17907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10" imgW="446992" imgH="756448" progId="Equation.DSMT4">
                  <p:embed/>
                </p:oleObj>
              </mc:Choice>
              <mc:Fallback>
                <p:oleObj name="Equation" r:id="rId10" imgW="446992" imgH="756448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5" name="Picture 25" descr="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66975"/>
            <a:ext cx="2752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26" descr="H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57850"/>
            <a:ext cx="1200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27" descr="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24450"/>
            <a:ext cx="2133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3810000" y="4572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/>
              <a:t>Check</a:t>
            </a:r>
            <a:r>
              <a:rPr lang="en-US" altLang="en-US" b="1"/>
              <a:t> </a:t>
            </a:r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5562600" y="50482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Line 30"/>
          <p:cNvSpPr>
            <a:spLocks noChangeShapeType="1"/>
          </p:cNvSpPr>
          <p:nvPr/>
        </p:nvSpPr>
        <p:spPr bwMode="auto">
          <a:xfrm>
            <a:off x="6858000" y="50482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1" name="Rectangle 31"/>
          <p:cNvSpPr>
            <a:spLocks noChangeArrowheads="1"/>
          </p:cNvSpPr>
          <p:nvPr/>
        </p:nvSpPr>
        <p:spPr bwMode="auto">
          <a:xfrm>
            <a:off x="7448550" y="60007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6324600" y="60388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2      2</a:t>
            </a:r>
          </a:p>
        </p:txBody>
      </p:sp>
      <p:pic>
        <p:nvPicPr>
          <p:cNvPr id="51233" name="Picture 33" descr="cio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91050"/>
            <a:ext cx="2171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4343400" y="4114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/>
      <p:bldP spid="51206" grpId="0"/>
      <p:bldP spid="51210" grpId="0"/>
      <p:bldP spid="51220" grpId="0"/>
      <p:bldP spid="51221" grpId="0"/>
      <p:bldP spid="51222" grpId="0"/>
      <p:bldP spid="51228" grpId="0"/>
      <p:bldP spid="51229" grpId="0" animBg="1"/>
      <p:bldP spid="51230" grpId="0" animBg="1"/>
      <p:bldP spid="51231" grpId="0"/>
      <p:bldP spid="51232" grpId="0"/>
      <p:bldP spid="512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7696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Raising each side of an equation to an </a:t>
            </a:r>
            <a:r>
              <a:rPr lang="en-US" altLang="en-US">
                <a:solidFill>
                  <a:srgbClr val="FF0000"/>
                </a:solidFill>
              </a:rPr>
              <a:t>even</a:t>
            </a:r>
            <a:r>
              <a:rPr lang="en-US" altLang="en-US"/>
              <a:t> power may introduce </a:t>
            </a:r>
            <a:r>
              <a:rPr lang="en-US" altLang="en-US">
                <a:solidFill>
                  <a:srgbClr val="FF0000"/>
                </a:solidFill>
              </a:rPr>
              <a:t>extraneous</a:t>
            </a:r>
            <a:r>
              <a:rPr lang="en-US" altLang="en-US"/>
              <a:t> solutions.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You don’t have to worry about extraneous solutions when solving problems to an odd power.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5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19150" y="2057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1  </a:t>
            </a:r>
            <a:r>
              <a:rPr lang="en-US" altLang="en-US"/>
              <a:t>Solve for </a:t>
            </a:r>
            <a:r>
              <a:rPr lang="en-US" altLang="en-US" i="1"/>
              <a:t>x.</a:t>
            </a:r>
            <a:endParaRPr lang="en-US" altLang="en-US" b="1" i="1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334000" y="3124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Square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53340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5334000" y="4724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334000" y="4191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Write in standard form.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5334000" y="37211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1371600" y="3733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–3x + 33 = 25 – 10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2400300" y="4191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 7x – 8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2400300" y="4724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 8)(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+ 1)</a:t>
            </a:r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685800" y="5257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 8 = 0  or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+ 1 = 0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1143000" y="571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   or 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–1 </a:t>
            </a:r>
          </a:p>
        </p:txBody>
      </p:sp>
      <p:pic>
        <p:nvPicPr>
          <p:cNvPr id="54299" name="Picture 27" descr="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3250"/>
            <a:ext cx="294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0" name="Picture 28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09850"/>
            <a:ext cx="2295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87" grpId="0"/>
      <p:bldP spid="54288" grpId="0"/>
      <p:bldP spid="54289" grpId="0"/>
      <p:bldP spid="54290" grpId="0"/>
      <p:bldP spid="54291" grpId="0"/>
      <p:bldP spid="54293" grpId="0"/>
      <p:bldP spid="54295" grpId="0"/>
      <p:bldP spid="54296" grpId="0"/>
      <p:bldP spid="54297" grpId="0"/>
      <p:bldP spid="54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27" name="Picture 31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355975"/>
            <a:ext cx="2295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8" name="Picture 32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336925"/>
            <a:ext cx="2295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0" name="Picture 34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7475"/>
            <a:ext cx="2667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29" name="Picture 33" descr="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927475"/>
            <a:ext cx="2933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5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0967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Method 2  </a:t>
            </a:r>
            <a:r>
              <a:rPr lang="en-US" altLang="en-US"/>
              <a:t>Use algebra to solve the equation.</a:t>
            </a:r>
            <a:endParaRPr lang="en-US" altLang="en-US" b="1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25500" y="2190750"/>
            <a:ext cx="794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2 </a:t>
            </a:r>
            <a:r>
              <a:rPr lang="en-US" altLang="en-US"/>
              <a:t>Use substitution to check for extraneous solutions</a:t>
            </a:r>
            <a:r>
              <a:rPr lang="en-US" altLang="en-US" i="1"/>
              <a:t>.</a:t>
            </a:r>
            <a:endParaRPr lang="en-US" altLang="en-US" b="1" i="1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1301750" y="37750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5568950" y="37750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2819400" y="37750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7467600" y="37750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362200" y="44227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3   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en-US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6972300" y="44227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6     6</a:t>
            </a:r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7924800" y="44227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3314700" y="44386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533400" y="5089525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Because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>
                <a:latin typeface="Arial" panose="020B0604020202020204" pitchFamily="34" charset="0"/>
              </a:rPr>
              <a:t>8</a:t>
            </a:r>
            <a:r>
              <a:rPr lang="en-US" altLang="en-US"/>
              <a:t> is extraneous, the only solution is </a:t>
            </a:r>
            <a:r>
              <a:rPr lang="en-US" altLang="en-US" i="1"/>
              <a:t>x</a:t>
            </a:r>
            <a:r>
              <a:rPr lang="en-US" altLang="en-US"/>
              <a:t> = –</a:t>
            </a:r>
            <a:r>
              <a:rPr lang="en-US" altLang="en-US">
                <a:latin typeface="Arial" panose="020B0604020202020204" pitchFamily="34" charset="0"/>
              </a:rPr>
              <a:t>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15" grpId="0" animBg="1"/>
      <p:bldP spid="55317" grpId="0" animBg="1"/>
      <p:bldP spid="55318" grpId="0" animBg="1"/>
      <p:bldP spid="55319" grpId="0" animBg="1"/>
      <p:bldP spid="55321" grpId="0"/>
      <p:bldP spid="55322" grpId="0"/>
      <p:bldP spid="55323" grpId="0"/>
      <p:bldP spid="55324" grpId="0"/>
      <p:bldP spid="553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19150" y="2057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1  </a:t>
            </a:r>
            <a:r>
              <a:rPr lang="en-US" altLang="en-US"/>
              <a:t>Solve for </a:t>
            </a:r>
            <a:r>
              <a:rPr lang="en-US" altLang="en-US" i="1"/>
              <a:t>x.</a:t>
            </a:r>
            <a:endParaRPr lang="en-US" altLang="en-US" b="1" i="1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334000" y="3124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Square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5305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391150" y="4724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34000" y="4191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Write in standard form.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34000" y="3657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371600" y="3733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+ 14 =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+ 9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400300" y="42100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2438400" y="480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+ 5)(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1)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685800" y="5257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+ 5 = 0  or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1 = 0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685800" y="5715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–5   or 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 1 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anose="020B0A04020102020204" pitchFamily="34" charset="0"/>
              </a:rPr>
              <a:t>You Try!</a:t>
            </a: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 Example 6 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57365" name="Picture 21" descr="cio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28900"/>
            <a:ext cx="2143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6" name="Picture 22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3250"/>
            <a:ext cx="281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1" grpId="0"/>
      <p:bldP spid="57352" grpId="0"/>
      <p:bldP spid="57353" grpId="0"/>
      <p:bldP spid="57354" grpId="0"/>
      <p:bldP spid="57355" grpId="0"/>
      <p:bldP spid="57357" grpId="0"/>
      <p:bldP spid="57358" grpId="0"/>
      <p:bldP spid="57359" grpId="0"/>
      <p:bldP spid="57360" grpId="0"/>
      <p:bldP spid="573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94" name="Picture 2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870325"/>
            <a:ext cx="22193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22" descr="cio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22625"/>
            <a:ext cx="2143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23" descr="cio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0725"/>
            <a:ext cx="21431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Method 1  </a:t>
            </a:r>
            <a:r>
              <a:rPr lang="en-US" altLang="en-US"/>
              <a:t>Use algebra to solve the equation.</a:t>
            </a:r>
            <a:endParaRPr lang="en-US" altLang="en-US" b="1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25500" y="2133600"/>
            <a:ext cx="794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2 </a:t>
            </a:r>
            <a:r>
              <a:rPr lang="en-US" altLang="en-US"/>
              <a:t>Use substitution to check for extraneous solutions</a:t>
            </a:r>
            <a:r>
              <a:rPr lang="en-US" altLang="en-US" i="1"/>
              <a:t>.</a:t>
            </a:r>
            <a:endParaRPr lang="en-US" altLang="en-US" b="1" i="1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1301750" y="37179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5568950" y="37179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2819400" y="37179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7467600" y="37179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972300" y="43656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4     4</a:t>
            </a: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7924800" y="43656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651250" y="43275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533400" y="4994275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Because </a:t>
            </a:r>
            <a:r>
              <a:rPr lang="en-US" altLang="en-US" i="1"/>
              <a:t>x</a:t>
            </a:r>
            <a:r>
              <a:rPr lang="en-US" altLang="en-US"/>
              <a:t> = –</a:t>
            </a:r>
            <a:r>
              <a:rPr lang="en-US" altLang="en-US">
                <a:latin typeface="Arial" panose="020B0604020202020204" pitchFamily="34" charset="0"/>
              </a:rPr>
              <a:t>5</a:t>
            </a:r>
            <a:r>
              <a:rPr lang="en-US" altLang="en-US"/>
              <a:t> is extraneous, the only solution is </a:t>
            </a:r>
            <a:r>
              <a:rPr lang="en-US" altLang="en-US" i="1"/>
              <a:t>x</a:t>
            </a:r>
            <a:r>
              <a:rPr lang="en-US" altLang="en-US"/>
              <a:t> = </a:t>
            </a:r>
            <a:r>
              <a:rPr lang="en-US" altLang="en-US"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anose="020B0A04020102020204" pitchFamily="34" charset="0"/>
              </a:rPr>
              <a:t>You Try!</a:t>
            </a: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 Example 6 Continued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58395" name="Picture 27" descr="8-8cio3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68725"/>
            <a:ext cx="2997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1965325" y="4359275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2       –2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6" grpId="0" animBg="1"/>
      <p:bldP spid="58378" grpId="0" animBg="1"/>
      <p:bldP spid="58379" grpId="0" animBg="1"/>
      <p:bldP spid="58380" grpId="0" animBg="1"/>
      <p:bldP spid="58383" grpId="0"/>
      <p:bldP spid="58384" grpId="0"/>
      <p:bldP spid="58385" grpId="0"/>
      <p:bldP spid="58386" grpId="0"/>
      <p:bldP spid="583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Method 2  </a:t>
            </a:r>
            <a:r>
              <a:rPr lang="en-US" altLang="en-US"/>
              <a:t>Use algebra to solve the equation.</a:t>
            </a:r>
            <a:endParaRPr lang="en-US" altLang="en-US" b="1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19150" y="2133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1  </a:t>
            </a:r>
            <a:r>
              <a:rPr lang="en-US" altLang="en-US"/>
              <a:t>Solve for </a:t>
            </a:r>
            <a:r>
              <a:rPr lang="en-US" altLang="en-US" i="1"/>
              <a:t>x.</a:t>
            </a:r>
            <a:endParaRPr lang="en-US" altLang="en-US" b="1" i="1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334000" y="3200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Square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353050" y="5334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39115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5334000" y="4267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Write in standard form.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334000" y="3733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371600" y="3810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–9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+ 28 =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 8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+ 16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2400300" y="428625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12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400300" y="4876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0 = 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+ 4)(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3)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685800" y="5334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baseline="5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+ 4 = 0  or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– 3 = 0</a:t>
            </a: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990600" y="5791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–4   or 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 3 </a:t>
            </a: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7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98321" name="Picture 17" descr="cio 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2647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5" name="Picture 21" descr="8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133725"/>
            <a:ext cx="304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  <p:bldP spid="98312" grpId="0"/>
      <p:bldP spid="98313" grpId="0"/>
      <p:bldP spid="98315" grpId="0"/>
      <p:bldP spid="98316" grpId="0"/>
      <p:bldP spid="98317" grpId="0"/>
      <p:bldP spid="98318" grpId="0"/>
      <p:bldP spid="983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6" name="Picture 18" descr="cio 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24250"/>
            <a:ext cx="2647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7" name="Picture 19" descr="cio 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486150"/>
            <a:ext cx="2647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304800" y="1768475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Method 1  </a:t>
            </a:r>
            <a:r>
              <a:rPr lang="en-US" altLang="en-US"/>
              <a:t>Use algebra to solve the equation.</a:t>
            </a:r>
            <a:endParaRPr lang="en-US" altLang="en-US" b="1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825500" y="2301875"/>
            <a:ext cx="7943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0150" indent="-12001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2 </a:t>
            </a:r>
            <a:r>
              <a:rPr lang="en-US" altLang="en-US"/>
              <a:t>Use substitution to check for extraneous solutions</a:t>
            </a:r>
            <a:r>
              <a:rPr lang="en-US" altLang="en-US" i="1"/>
              <a:t>.</a:t>
            </a:r>
            <a:endParaRPr lang="en-US" altLang="en-US" b="1" i="1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301750" y="3886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5568950" y="38862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7905750" y="46291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7 Continued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graphicFrame>
        <p:nvGraphicFramePr>
          <p:cNvPr id="49162" name="Object 20"/>
          <p:cNvGraphicFramePr>
            <a:graphicFrameLocks noChangeAspect="1"/>
          </p:cNvGraphicFramePr>
          <p:nvPr/>
        </p:nvGraphicFramePr>
        <p:xfrm>
          <a:off x="1790700" y="13208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5" imgW="446992" imgH="756448" progId="Equation.DSMT4">
                  <p:embed/>
                </p:oleObj>
              </mc:Choice>
              <mc:Fallback>
                <p:oleObj name="Equation" r:id="rId5" imgW="446992" imgH="756448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3208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56" name="Picture 28" descr="cio 3b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4076700"/>
            <a:ext cx="3057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57" name="Picture 29" descr="cio 3b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95750"/>
            <a:ext cx="3371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65" name="Object 30"/>
          <p:cNvGraphicFramePr>
            <a:graphicFrameLocks noChangeAspect="1"/>
          </p:cNvGraphicFramePr>
          <p:nvPr/>
        </p:nvGraphicFramePr>
        <p:xfrm>
          <a:off x="5372100" y="4216400"/>
          <a:ext cx="9144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9" imgW="446992" imgH="756448" progId="Equation.DSMT4">
                  <p:embed/>
                </p:oleObj>
              </mc:Choice>
              <mc:Fallback>
                <p:oleObj name="Equation" r:id="rId9" imgW="446992" imgH="756448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00" y="4216400"/>
                        <a:ext cx="91440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59" name="Picture 31" descr="cio 3b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800600"/>
            <a:ext cx="6286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2762250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314700" y="46482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99362" name="Picture 34" descr="cio 3b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781550"/>
            <a:ext cx="514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7467600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990600" y="5791200"/>
            <a:ext cx="7245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BOTH answers work!!!   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–4   or 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=  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6" grpId="0" animBg="1"/>
      <p:bldP spid="99341" grpId="0"/>
      <p:bldP spid="99337" grpId="0" animBg="1"/>
      <p:bldP spid="99361" grpId="0"/>
      <p:bldP spid="9933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985838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8: Solving Equations with Rational Exponents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1650" indent="-17716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Solve each equation.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1200150" y="2362200"/>
            <a:ext cx="428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(5</a:t>
            </a:r>
            <a:r>
              <a:rPr lang="en-US" altLang="en-US" b="1" i="1"/>
              <a:t>x </a:t>
            </a:r>
            <a:r>
              <a:rPr lang="en-US" altLang="en-US" b="1"/>
              <a:t>+ 7)   = 3</a:t>
            </a:r>
            <a:endParaRPr lang="en-US" altLang="en-US" b="1" i="1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443413" y="360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Cube both sides.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448175" y="5538788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467225" y="49149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452938" y="430053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238250" y="430053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5</a:t>
            </a:r>
            <a:r>
              <a:rPr lang="en-US" altLang="en-US" i="1">
                <a:cs typeface="Arial" panose="020B0604020202020204" pitchFamily="34" charset="0"/>
              </a:rPr>
              <a:t>x</a:t>
            </a:r>
            <a:r>
              <a:rPr lang="en-US" altLang="en-US">
                <a:cs typeface="Arial" panose="020B0604020202020204" pitchFamily="34" charset="0"/>
              </a:rPr>
              <a:t> + 7 = 27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843088" y="488156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Arial" panose="020B0604020202020204" pitchFamily="34" charset="0"/>
              </a:rPr>
              <a:t>5</a:t>
            </a:r>
            <a:r>
              <a:rPr lang="en-US" altLang="en-US" i="1">
                <a:cs typeface="Arial" panose="020B0604020202020204" pitchFamily="34" charset="0"/>
              </a:rPr>
              <a:t>x </a:t>
            </a:r>
            <a:r>
              <a:rPr lang="en-US" altLang="en-US" baseline="50000"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= 20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2095500" y="556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cs typeface="Arial" panose="020B0604020202020204" pitchFamily="34" charset="0"/>
              </a:rPr>
              <a:t>x = </a:t>
            </a:r>
            <a:r>
              <a:rPr lang="en-US" altLang="en-US">
                <a:cs typeface="Arial" panose="020B0604020202020204" pitchFamily="34" charset="0"/>
              </a:rPr>
              <a:t> 4</a:t>
            </a:r>
          </a:p>
        </p:txBody>
      </p:sp>
      <p:grpSp>
        <p:nvGrpSpPr>
          <p:cNvPr id="51212" name="Group 30"/>
          <p:cNvGrpSpPr>
            <a:grpSpLocks/>
          </p:cNvGrpSpPr>
          <p:nvPr/>
        </p:nvGrpSpPr>
        <p:grpSpPr bwMode="auto">
          <a:xfrm>
            <a:off x="2743200" y="2235200"/>
            <a:ext cx="385763" cy="482600"/>
            <a:chOff x="1782" y="1381"/>
            <a:chExt cx="243" cy="304"/>
          </a:xfrm>
        </p:grpSpPr>
        <p:sp>
          <p:nvSpPr>
            <p:cNvPr id="51214" name="Text Box 20"/>
            <p:cNvSpPr txBox="1">
              <a:spLocks noChangeArrowheads="1"/>
            </p:cNvSpPr>
            <p:nvPr/>
          </p:nvSpPr>
          <p:spPr bwMode="auto">
            <a:xfrm>
              <a:off x="1782" y="1381"/>
              <a:ext cx="2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215" name="Text Box 21"/>
            <p:cNvSpPr txBox="1">
              <a:spLocks noChangeArrowheads="1"/>
            </p:cNvSpPr>
            <p:nvPr/>
          </p:nvSpPr>
          <p:spPr bwMode="auto">
            <a:xfrm>
              <a:off x="1785" y="151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1216" name="Line 29"/>
            <p:cNvSpPr>
              <a:spLocks noChangeShapeType="1"/>
            </p:cNvSpPr>
            <p:nvPr/>
          </p:nvSpPr>
          <p:spPr bwMode="auto">
            <a:xfrm>
              <a:off x="1824" y="1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452" name="Picture 3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581400"/>
            <a:ext cx="2152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/>
      <p:bldP spid="60425" grpId="0"/>
      <p:bldP spid="60427" grpId="0"/>
      <p:bldP spid="60430" grpId="0"/>
      <p:bldP spid="60431" grpId="0"/>
      <p:bldP spid="604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0" y="985838"/>
            <a:ext cx="9144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9: Solving Equations with Rational Exponents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143500" y="5010150"/>
            <a:ext cx="134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105400" y="55435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105400" y="443865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Factor out the GCF, 4.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5148263" y="25146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Raise both sides to the reciprocal power.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138738" y="3352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53256" name="Group 45"/>
          <p:cNvGrpSpPr>
            <a:grpSpLocks/>
          </p:cNvGrpSpPr>
          <p:nvPr/>
        </p:nvGrpSpPr>
        <p:grpSpPr bwMode="auto">
          <a:xfrm>
            <a:off x="361950" y="1695450"/>
            <a:ext cx="3243263" cy="590550"/>
            <a:chOff x="492" y="1092"/>
            <a:chExt cx="2043" cy="372"/>
          </a:xfrm>
        </p:grpSpPr>
        <p:sp>
          <p:nvSpPr>
            <p:cNvPr id="53271" name="Text Box 4"/>
            <p:cNvSpPr txBox="1">
              <a:spLocks noChangeArrowheads="1"/>
            </p:cNvSpPr>
            <p:nvPr/>
          </p:nvSpPr>
          <p:spPr bwMode="auto">
            <a:xfrm>
              <a:off x="492" y="1176"/>
              <a:ext cx="20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/>
                <a:t>     2</a:t>
              </a:r>
              <a:r>
                <a:rPr lang="en-US" altLang="en-US" b="1" i="1"/>
                <a:t>x</a:t>
              </a:r>
              <a:r>
                <a:rPr lang="en-US" altLang="en-US" b="1"/>
                <a:t> = (4</a:t>
              </a:r>
              <a:r>
                <a:rPr lang="en-US" altLang="en-US" b="1" i="1"/>
                <a:t>x</a:t>
              </a:r>
              <a:r>
                <a:rPr lang="en-US" altLang="en-US" b="1"/>
                <a:t> + 8)</a:t>
              </a:r>
              <a:endParaRPr lang="en-US" altLang="en-US" b="1" i="1"/>
            </a:p>
          </p:txBody>
        </p:sp>
        <p:grpSp>
          <p:nvGrpSpPr>
            <p:cNvPr id="53272" name="Group 18"/>
            <p:cNvGrpSpPr>
              <a:grpSpLocks/>
            </p:cNvGrpSpPr>
            <p:nvPr/>
          </p:nvGrpSpPr>
          <p:grpSpPr bwMode="auto">
            <a:xfrm>
              <a:off x="2292" y="1092"/>
              <a:ext cx="243" cy="304"/>
              <a:chOff x="1782" y="1381"/>
              <a:chExt cx="243" cy="304"/>
            </a:xfrm>
          </p:grpSpPr>
          <p:sp>
            <p:nvSpPr>
              <p:cNvPr id="53273" name="Text Box 19"/>
              <p:cNvSpPr txBox="1">
                <a:spLocks noChangeArrowheads="1"/>
              </p:cNvSpPr>
              <p:nvPr/>
            </p:nvSpPr>
            <p:spPr bwMode="auto">
              <a:xfrm>
                <a:off x="1782" y="1381"/>
                <a:ext cx="2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 b="1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3274" name="Text Box 20"/>
              <p:cNvSpPr txBox="1">
                <a:spLocks noChangeArrowheads="1"/>
              </p:cNvSpPr>
              <p:nvPr/>
            </p:nvSpPr>
            <p:spPr bwMode="auto">
              <a:xfrm>
                <a:off x="1785" y="1512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 b="1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3275" name="Line 21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1472" name="Group 32"/>
          <p:cNvGrpSpPr>
            <a:grpSpLocks/>
          </p:cNvGrpSpPr>
          <p:nvPr/>
        </p:nvGrpSpPr>
        <p:grpSpPr bwMode="auto">
          <a:xfrm>
            <a:off x="857250" y="2755900"/>
            <a:ext cx="3429000" cy="558800"/>
            <a:chOff x="528" y="1568"/>
            <a:chExt cx="2160" cy="352"/>
          </a:xfrm>
        </p:grpSpPr>
        <p:sp>
          <p:nvSpPr>
            <p:cNvPr id="53266" name="Text Box 27"/>
            <p:cNvSpPr txBox="1">
              <a:spLocks noChangeArrowheads="1"/>
            </p:cNvSpPr>
            <p:nvPr/>
          </p:nvSpPr>
          <p:spPr bwMode="auto">
            <a:xfrm>
              <a:off x="528" y="1632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(2</a:t>
              </a:r>
              <a:r>
                <a:rPr lang="en-US" altLang="en-US" i="1"/>
                <a:t>x</a:t>
              </a:r>
              <a:r>
                <a:rPr lang="en-US" altLang="en-US"/>
                <a:t>)</a:t>
              </a:r>
              <a:r>
                <a:rPr lang="en-US" altLang="en-US" baseline="50000">
                  <a:solidFill>
                    <a:srgbClr val="FF0000"/>
                  </a:solidFill>
                </a:rPr>
                <a:t>2</a:t>
              </a:r>
              <a:r>
                <a:rPr lang="en-US" altLang="en-US"/>
                <a:t> = [(4</a:t>
              </a:r>
              <a:r>
                <a:rPr lang="en-US" altLang="en-US" i="1"/>
                <a:t>x</a:t>
              </a:r>
              <a:r>
                <a:rPr lang="en-US" altLang="en-US"/>
                <a:t> + 8)  ]</a:t>
              </a:r>
              <a:r>
                <a:rPr lang="en-US" altLang="en-US" baseline="50000">
                  <a:solidFill>
                    <a:srgbClr val="FF0000"/>
                  </a:solidFill>
                </a:rPr>
                <a:t>2</a:t>
              </a:r>
              <a:endParaRPr lang="en-US" altLang="en-US" i="1">
                <a:solidFill>
                  <a:srgbClr val="FF0000"/>
                </a:solidFill>
              </a:endParaRPr>
            </a:p>
          </p:txBody>
        </p:sp>
        <p:grpSp>
          <p:nvGrpSpPr>
            <p:cNvPr id="53267" name="Group 28"/>
            <p:cNvGrpSpPr>
              <a:grpSpLocks/>
            </p:cNvGrpSpPr>
            <p:nvPr/>
          </p:nvGrpSpPr>
          <p:grpSpPr bwMode="auto">
            <a:xfrm>
              <a:off x="2244" y="1568"/>
              <a:ext cx="243" cy="304"/>
              <a:chOff x="1782" y="1381"/>
              <a:chExt cx="243" cy="304"/>
            </a:xfrm>
          </p:grpSpPr>
          <p:sp>
            <p:nvSpPr>
              <p:cNvPr id="53268" name="Text Box 29"/>
              <p:cNvSpPr txBox="1">
                <a:spLocks noChangeArrowheads="1"/>
              </p:cNvSpPr>
              <p:nvPr/>
            </p:nvSpPr>
            <p:spPr bwMode="auto">
              <a:xfrm>
                <a:off x="1782" y="1381"/>
                <a:ext cx="2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3269" name="Text Box 30"/>
              <p:cNvSpPr txBox="1">
                <a:spLocks noChangeArrowheads="1"/>
              </p:cNvSpPr>
              <p:nvPr/>
            </p:nvSpPr>
            <p:spPr bwMode="auto">
              <a:xfrm>
                <a:off x="1785" y="1512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3270" name="Line 31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1143000" y="33718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r>
              <a:rPr lang="en-US" altLang="en-US" i="1"/>
              <a:t>x</a:t>
            </a:r>
            <a:r>
              <a:rPr lang="en-US" altLang="en-US" baseline="50000"/>
              <a:t>2</a:t>
            </a:r>
            <a:r>
              <a:rPr lang="en-US" altLang="en-US"/>
              <a:t> = 4</a:t>
            </a:r>
            <a:r>
              <a:rPr lang="en-US" altLang="en-US" i="1"/>
              <a:t>x</a:t>
            </a:r>
            <a:r>
              <a:rPr lang="en-US" altLang="en-US"/>
              <a:t> + 8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143500" y="3867150"/>
            <a:ext cx="400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Write in standard form.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1143000" y="38862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r>
              <a:rPr lang="en-US" altLang="en-US" i="1"/>
              <a:t>x</a:t>
            </a:r>
            <a:r>
              <a:rPr lang="en-US" altLang="en-US" baseline="50000"/>
              <a:t>2</a:t>
            </a:r>
            <a:r>
              <a:rPr lang="en-US" altLang="en-US"/>
              <a:t> – 4</a:t>
            </a:r>
            <a:r>
              <a:rPr lang="en-US" altLang="en-US" i="1"/>
              <a:t>x</a:t>
            </a:r>
            <a:r>
              <a:rPr lang="en-US" altLang="en-US"/>
              <a:t> – 8 = 0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1066800" y="4419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4(</a:t>
            </a:r>
            <a:r>
              <a:rPr lang="en-US" altLang="en-US" i="1"/>
              <a:t>x</a:t>
            </a:r>
            <a:r>
              <a:rPr lang="en-US" altLang="en-US" baseline="50000"/>
              <a:t>2</a:t>
            </a:r>
            <a:r>
              <a:rPr lang="en-US" altLang="en-US"/>
              <a:t> – </a:t>
            </a:r>
            <a:r>
              <a:rPr lang="en-US" altLang="en-US" i="1"/>
              <a:t>x</a:t>
            </a:r>
            <a:r>
              <a:rPr lang="en-US" altLang="en-US"/>
              <a:t> – 2) = 0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685800" y="497205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4(</a:t>
            </a:r>
            <a:r>
              <a:rPr lang="en-US" altLang="en-US" i="1"/>
              <a:t>x </a:t>
            </a:r>
            <a:r>
              <a:rPr lang="en-US" altLang="en-US"/>
              <a:t>– 2)(</a:t>
            </a:r>
            <a:r>
              <a:rPr lang="en-US" altLang="en-US" i="1"/>
              <a:t>x</a:t>
            </a:r>
            <a:r>
              <a:rPr lang="en-US" altLang="en-US"/>
              <a:t> + </a:t>
            </a:r>
            <a:r>
              <a:rPr lang="en-US" altLang="en-US">
                <a:latin typeface="Arial" panose="020B0604020202020204" pitchFamily="34" charset="0"/>
              </a:rPr>
              <a:t>1</a:t>
            </a:r>
            <a:r>
              <a:rPr lang="en-US" altLang="en-US"/>
              <a:t>) = 0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228600" y="5543550"/>
            <a:ext cx="485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r>
              <a:rPr lang="en-US" altLang="en-US" i="1"/>
              <a:t> ≠ </a:t>
            </a:r>
            <a:r>
              <a:rPr lang="en-US" altLang="en-US"/>
              <a:t>0, </a:t>
            </a:r>
            <a:r>
              <a:rPr lang="en-US" altLang="en-US" i="1"/>
              <a:t>x </a:t>
            </a:r>
            <a:r>
              <a:rPr lang="en-US" altLang="en-US"/>
              <a:t>–</a:t>
            </a:r>
            <a:r>
              <a:rPr lang="en-US" altLang="en-US" i="1"/>
              <a:t> </a:t>
            </a:r>
            <a:r>
              <a:rPr lang="en-US" altLang="en-US"/>
              <a:t>2 = 0 or  </a:t>
            </a:r>
            <a:r>
              <a:rPr lang="en-US" altLang="en-US" i="1"/>
              <a:t>x</a:t>
            </a:r>
            <a:r>
              <a:rPr lang="en-US" altLang="en-US"/>
              <a:t> + </a:t>
            </a:r>
            <a:r>
              <a:rPr lang="en-US" altLang="en-US">
                <a:latin typeface="Arial" panose="020B0604020202020204" pitchFamily="34" charset="0"/>
              </a:rPr>
              <a:t>1</a:t>
            </a:r>
            <a:r>
              <a:rPr lang="en-US" altLang="en-US"/>
              <a:t> = 0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704850" y="6057900"/>
            <a:ext cx="485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x = </a:t>
            </a:r>
            <a:r>
              <a:rPr lang="en-US" altLang="en-US"/>
              <a:t>2  or  </a:t>
            </a:r>
            <a:r>
              <a:rPr lang="en-US" altLang="en-US" i="1"/>
              <a:t>x</a:t>
            </a:r>
            <a:r>
              <a:rPr lang="en-US" altLang="en-US"/>
              <a:t> = –</a:t>
            </a:r>
            <a:r>
              <a:rPr lang="en-US" altLang="en-US">
                <a:latin typeface="Arial" panose="020B0604020202020204" pitchFamily="34" charset="0"/>
              </a:rPr>
              <a:t>1</a:t>
            </a:r>
            <a:endParaRPr lang="en-US" altLang="en-US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3265" name="Text Box 47"/>
          <p:cNvSpPr txBox="1">
            <a:spLocks noChangeArrowheads="1"/>
          </p:cNvSpPr>
          <p:nvPr/>
        </p:nvSpPr>
        <p:spPr bwMode="auto">
          <a:xfrm>
            <a:off x="323850" y="234315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</a:t>
            </a:r>
            <a:r>
              <a:rPr lang="en-US" altLang="en-US" b="1">
                <a:latin typeface="Arial" panose="020B0604020202020204" pitchFamily="34" charset="0"/>
              </a:rPr>
              <a:t>1 </a:t>
            </a:r>
            <a:r>
              <a:rPr lang="en-US" altLang="en-US" b="1"/>
              <a:t> </a:t>
            </a:r>
            <a:r>
              <a:rPr lang="en-US" altLang="en-US"/>
              <a:t>Solve for </a:t>
            </a:r>
            <a:r>
              <a:rPr lang="en-US" altLang="en-US" i="1"/>
              <a:t>x</a:t>
            </a:r>
            <a:r>
              <a:rPr lang="en-US" altLang="en-US"/>
              <a:t>.</a:t>
            </a:r>
            <a:endParaRPr lang="en-US" alt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  <p:bldP spid="61447" grpId="0"/>
      <p:bldP spid="61448" grpId="0"/>
      <p:bldP spid="61449" grpId="0"/>
      <p:bldP spid="61474" grpId="0"/>
      <p:bldP spid="61479" grpId="0"/>
      <p:bldP spid="61480" grpId="0"/>
      <p:bldP spid="61481" grpId="0"/>
      <p:bldP spid="61482" grpId="0"/>
      <p:bldP spid="61483" grpId="0"/>
      <p:bldP spid="614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9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5299" name="Text Box 35"/>
          <p:cNvSpPr txBox="1">
            <a:spLocks noChangeArrowheads="1"/>
          </p:cNvSpPr>
          <p:nvPr/>
        </p:nvSpPr>
        <p:spPr bwMode="auto">
          <a:xfrm>
            <a:off x="323850" y="1524000"/>
            <a:ext cx="8515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Step </a:t>
            </a:r>
            <a:r>
              <a:rPr lang="en-US" altLang="en-US" b="1">
                <a:latin typeface="Arial" panose="020B0604020202020204" pitchFamily="34" charset="0"/>
              </a:rPr>
              <a:t>2 </a:t>
            </a:r>
            <a:r>
              <a:rPr lang="en-US" altLang="en-US" b="1"/>
              <a:t> </a:t>
            </a:r>
            <a:r>
              <a:rPr lang="en-US" altLang="en-US"/>
              <a:t>Use substitution to check for extraneous solutions.</a:t>
            </a:r>
            <a:endParaRPr lang="en-US" altLang="en-US" i="1"/>
          </a:p>
        </p:txBody>
      </p:sp>
      <p:grpSp>
        <p:nvGrpSpPr>
          <p:cNvPr id="62557" name="Group 93"/>
          <p:cNvGrpSpPr>
            <a:grpSpLocks/>
          </p:cNvGrpSpPr>
          <p:nvPr/>
        </p:nvGrpSpPr>
        <p:grpSpPr bwMode="auto">
          <a:xfrm>
            <a:off x="876300" y="2451100"/>
            <a:ext cx="3162300" cy="2082800"/>
            <a:chOff x="552" y="1544"/>
            <a:chExt cx="1992" cy="1312"/>
          </a:xfrm>
        </p:grpSpPr>
        <p:grpSp>
          <p:nvGrpSpPr>
            <p:cNvPr id="55325" name="Group 41"/>
            <p:cNvGrpSpPr>
              <a:grpSpLocks/>
            </p:cNvGrpSpPr>
            <p:nvPr/>
          </p:nvGrpSpPr>
          <p:grpSpPr bwMode="auto">
            <a:xfrm>
              <a:off x="552" y="1544"/>
              <a:ext cx="1611" cy="368"/>
              <a:chOff x="552" y="1736"/>
              <a:chExt cx="1611" cy="368"/>
            </a:xfrm>
          </p:grpSpPr>
          <p:sp>
            <p:nvSpPr>
              <p:cNvPr id="55342" name="Text Box 19"/>
              <p:cNvSpPr txBox="1">
                <a:spLocks noChangeArrowheads="1"/>
              </p:cNvSpPr>
              <p:nvPr/>
            </p:nvSpPr>
            <p:spPr bwMode="auto">
              <a:xfrm>
                <a:off x="552" y="1816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2</a:t>
                </a:r>
                <a:r>
                  <a:rPr lang="en-US" altLang="en-US" i="1"/>
                  <a:t>x</a:t>
                </a:r>
                <a:r>
                  <a:rPr lang="en-US" altLang="en-US"/>
                  <a:t> = (4</a:t>
                </a:r>
                <a:r>
                  <a:rPr lang="en-US" altLang="en-US" i="1"/>
                  <a:t>x</a:t>
                </a:r>
                <a:r>
                  <a:rPr lang="en-US" altLang="en-US"/>
                  <a:t> + 8)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43" name="Group 25"/>
              <p:cNvGrpSpPr>
                <a:grpSpLocks/>
              </p:cNvGrpSpPr>
              <p:nvPr/>
            </p:nvGrpSpPr>
            <p:grpSpPr bwMode="auto">
              <a:xfrm>
                <a:off x="1920" y="1736"/>
                <a:ext cx="243" cy="304"/>
                <a:chOff x="1782" y="1381"/>
                <a:chExt cx="243" cy="304"/>
              </a:xfrm>
            </p:grpSpPr>
            <p:sp>
              <p:nvSpPr>
                <p:cNvPr id="5534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4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46" name="Line 28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326" name="Group 61"/>
            <p:cNvGrpSpPr>
              <a:grpSpLocks/>
            </p:cNvGrpSpPr>
            <p:nvPr/>
          </p:nvGrpSpPr>
          <p:grpSpPr bwMode="auto">
            <a:xfrm>
              <a:off x="684" y="1908"/>
              <a:ext cx="1860" cy="360"/>
              <a:chOff x="492" y="3216"/>
              <a:chExt cx="1860" cy="360"/>
            </a:xfrm>
          </p:grpSpPr>
          <p:sp>
            <p:nvSpPr>
              <p:cNvPr id="55337" name="Text Box 54"/>
              <p:cNvSpPr txBox="1">
                <a:spLocks noChangeArrowheads="1"/>
              </p:cNvSpPr>
              <p:nvPr/>
            </p:nvSpPr>
            <p:spPr bwMode="auto">
              <a:xfrm>
                <a:off x="492" y="3288"/>
                <a:ext cx="18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2</a:t>
                </a:r>
                <a:r>
                  <a:rPr lang="en-US" altLang="en-US">
                    <a:solidFill>
                      <a:srgbClr val="FF0000"/>
                    </a:solidFill>
                  </a:rPr>
                  <a:t>(2)</a:t>
                </a:r>
                <a:r>
                  <a:rPr lang="en-US" altLang="en-US"/>
                  <a:t>  (4</a:t>
                </a:r>
                <a:r>
                  <a:rPr lang="en-US" altLang="en-US">
                    <a:solidFill>
                      <a:srgbClr val="FF0000"/>
                    </a:solidFill>
                  </a:rPr>
                  <a:t>(2)</a:t>
                </a:r>
                <a:r>
                  <a:rPr lang="en-US" altLang="en-US"/>
                  <a:t> + 8)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38" name="Group 55"/>
              <p:cNvGrpSpPr>
                <a:grpSpLocks/>
              </p:cNvGrpSpPr>
              <p:nvPr/>
            </p:nvGrpSpPr>
            <p:grpSpPr bwMode="auto">
              <a:xfrm>
                <a:off x="2088" y="3216"/>
                <a:ext cx="243" cy="304"/>
                <a:chOff x="1782" y="1381"/>
                <a:chExt cx="243" cy="304"/>
              </a:xfrm>
            </p:grpSpPr>
            <p:sp>
              <p:nvSpPr>
                <p:cNvPr id="5533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4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41" name="Line 58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327" name="Line 62"/>
            <p:cNvSpPr>
              <a:spLocks noChangeShapeType="1"/>
            </p:cNvSpPr>
            <p:nvPr/>
          </p:nvSpPr>
          <p:spPr bwMode="auto">
            <a:xfrm>
              <a:off x="576" y="18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28" name="Group 77"/>
            <p:cNvGrpSpPr>
              <a:grpSpLocks/>
            </p:cNvGrpSpPr>
            <p:nvPr/>
          </p:nvGrpSpPr>
          <p:grpSpPr bwMode="auto">
            <a:xfrm>
              <a:off x="864" y="2220"/>
              <a:ext cx="960" cy="372"/>
              <a:chOff x="672" y="3036"/>
              <a:chExt cx="960" cy="372"/>
            </a:xfrm>
          </p:grpSpPr>
          <p:sp>
            <p:nvSpPr>
              <p:cNvPr id="55332" name="Text Box 72"/>
              <p:cNvSpPr txBox="1">
                <a:spLocks noChangeArrowheads="1"/>
              </p:cNvSpPr>
              <p:nvPr/>
            </p:nvSpPr>
            <p:spPr bwMode="auto">
              <a:xfrm>
                <a:off x="672" y="312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4    16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33" name="Group 73"/>
              <p:cNvGrpSpPr>
                <a:grpSpLocks/>
              </p:cNvGrpSpPr>
              <p:nvPr/>
            </p:nvGrpSpPr>
            <p:grpSpPr bwMode="auto">
              <a:xfrm>
                <a:off x="1368" y="3036"/>
                <a:ext cx="243" cy="304"/>
                <a:chOff x="1782" y="1381"/>
                <a:chExt cx="243" cy="304"/>
              </a:xfrm>
            </p:grpSpPr>
            <p:sp>
              <p:nvSpPr>
                <p:cNvPr id="5533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3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36" name="Line 76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329" name="Line 79"/>
            <p:cNvSpPr>
              <a:spLocks noChangeShapeType="1"/>
            </p:cNvSpPr>
            <p:nvPr/>
          </p:nvSpPr>
          <p:spPr bwMode="auto">
            <a:xfrm>
              <a:off x="1248" y="18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Text Box 88"/>
            <p:cNvSpPr txBox="1">
              <a:spLocks noChangeArrowheads="1"/>
            </p:cNvSpPr>
            <p:nvPr/>
          </p:nvSpPr>
          <p:spPr bwMode="auto">
            <a:xfrm>
              <a:off x="864" y="25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4     4</a:t>
              </a:r>
            </a:p>
          </p:txBody>
        </p:sp>
        <p:sp>
          <p:nvSpPr>
            <p:cNvPr id="55331" name="Rectangle 90"/>
            <p:cNvSpPr>
              <a:spLocks noChangeArrowheads="1"/>
            </p:cNvSpPr>
            <p:nvPr/>
          </p:nvSpPr>
          <p:spPr bwMode="auto">
            <a:xfrm>
              <a:off x="1572" y="2568"/>
              <a:ext cx="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  <a:sym typeface="Wingdings" panose="05000000000000000000" pitchFamily="2" charset="2"/>
                </a:rPr>
                <a:t></a:t>
              </a:r>
            </a:p>
          </p:txBody>
        </p:sp>
      </p:grpSp>
      <p:grpSp>
        <p:nvGrpSpPr>
          <p:cNvPr id="62558" name="Group 94"/>
          <p:cNvGrpSpPr>
            <a:grpSpLocks/>
          </p:cNvGrpSpPr>
          <p:nvPr/>
        </p:nvGrpSpPr>
        <p:grpSpPr bwMode="auto">
          <a:xfrm>
            <a:off x="5410200" y="2457450"/>
            <a:ext cx="3429000" cy="2057400"/>
            <a:chOff x="3408" y="1548"/>
            <a:chExt cx="2160" cy="1296"/>
          </a:xfrm>
        </p:grpSpPr>
        <p:grpSp>
          <p:nvGrpSpPr>
            <p:cNvPr id="55303" name="Group 42"/>
            <p:cNvGrpSpPr>
              <a:grpSpLocks/>
            </p:cNvGrpSpPr>
            <p:nvPr/>
          </p:nvGrpSpPr>
          <p:grpSpPr bwMode="auto">
            <a:xfrm>
              <a:off x="3408" y="1548"/>
              <a:ext cx="1611" cy="368"/>
              <a:chOff x="552" y="1736"/>
              <a:chExt cx="1611" cy="368"/>
            </a:xfrm>
          </p:grpSpPr>
          <p:sp>
            <p:nvSpPr>
              <p:cNvPr id="55320" name="Text Box 43"/>
              <p:cNvSpPr txBox="1">
                <a:spLocks noChangeArrowheads="1"/>
              </p:cNvSpPr>
              <p:nvPr/>
            </p:nvSpPr>
            <p:spPr bwMode="auto">
              <a:xfrm>
                <a:off x="552" y="1816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2</a:t>
                </a:r>
                <a:r>
                  <a:rPr lang="en-US" altLang="en-US" i="1"/>
                  <a:t>x</a:t>
                </a:r>
                <a:r>
                  <a:rPr lang="en-US" altLang="en-US"/>
                  <a:t> = (4</a:t>
                </a:r>
                <a:r>
                  <a:rPr lang="en-US" altLang="en-US" i="1"/>
                  <a:t>x</a:t>
                </a:r>
                <a:r>
                  <a:rPr lang="en-US" altLang="en-US"/>
                  <a:t> + 8)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21" name="Group 44"/>
              <p:cNvGrpSpPr>
                <a:grpSpLocks/>
              </p:cNvGrpSpPr>
              <p:nvPr/>
            </p:nvGrpSpPr>
            <p:grpSpPr bwMode="auto">
              <a:xfrm>
                <a:off x="1920" y="1736"/>
                <a:ext cx="243" cy="304"/>
                <a:chOff x="1782" y="1381"/>
                <a:chExt cx="243" cy="304"/>
              </a:xfrm>
            </p:grpSpPr>
            <p:sp>
              <p:nvSpPr>
                <p:cNvPr id="5532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2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24" name="Line 47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304" name="Line 63"/>
            <p:cNvSpPr>
              <a:spLocks noChangeShapeType="1"/>
            </p:cNvSpPr>
            <p:nvPr/>
          </p:nvSpPr>
          <p:spPr bwMode="auto">
            <a:xfrm>
              <a:off x="3408" y="188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05" name="Group 70"/>
            <p:cNvGrpSpPr>
              <a:grpSpLocks/>
            </p:cNvGrpSpPr>
            <p:nvPr/>
          </p:nvGrpSpPr>
          <p:grpSpPr bwMode="auto">
            <a:xfrm>
              <a:off x="3456" y="1908"/>
              <a:ext cx="2112" cy="360"/>
              <a:chOff x="3408" y="2184"/>
              <a:chExt cx="2112" cy="360"/>
            </a:xfrm>
          </p:grpSpPr>
          <p:sp>
            <p:nvSpPr>
              <p:cNvPr id="55315" name="Text Box 65"/>
              <p:cNvSpPr txBox="1">
                <a:spLocks noChangeArrowheads="1"/>
              </p:cNvSpPr>
              <p:nvPr/>
            </p:nvSpPr>
            <p:spPr bwMode="auto">
              <a:xfrm>
                <a:off x="3408" y="2256"/>
                <a:ext cx="21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2</a:t>
                </a:r>
                <a:r>
                  <a:rPr lang="en-US" altLang="en-US">
                    <a:solidFill>
                      <a:srgbClr val="FF0000"/>
                    </a:solidFill>
                  </a:rPr>
                  <a:t>(–1)</a:t>
                </a:r>
                <a:r>
                  <a:rPr lang="en-US" altLang="en-US"/>
                  <a:t>  (4</a:t>
                </a:r>
                <a:r>
                  <a:rPr lang="en-US" altLang="en-US">
                    <a:solidFill>
                      <a:srgbClr val="FF0000"/>
                    </a:solidFill>
                  </a:rPr>
                  <a:t>(–1)</a:t>
                </a:r>
                <a:r>
                  <a:rPr lang="en-US" altLang="en-US"/>
                  <a:t> + 8)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16" name="Group 66"/>
              <p:cNvGrpSpPr>
                <a:grpSpLocks/>
              </p:cNvGrpSpPr>
              <p:nvPr/>
            </p:nvGrpSpPr>
            <p:grpSpPr bwMode="auto">
              <a:xfrm>
                <a:off x="5265" y="2184"/>
                <a:ext cx="243" cy="304"/>
                <a:chOff x="1782" y="1381"/>
                <a:chExt cx="243" cy="304"/>
              </a:xfrm>
            </p:grpSpPr>
            <p:sp>
              <p:nvSpPr>
                <p:cNvPr id="5531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1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19" name="Line 69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306" name="Line 80"/>
            <p:cNvSpPr>
              <a:spLocks noChangeShapeType="1"/>
            </p:cNvSpPr>
            <p:nvPr/>
          </p:nvSpPr>
          <p:spPr bwMode="auto">
            <a:xfrm>
              <a:off x="4128" y="18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07" name="Group 87"/>
            <p:cNvGrpSpPr>
              <a:grpSpLocks/>
            </p:cNvGrpSpPr>
            <p:nvPr/>
          </p:nvGrpSpPr>
          <p:grpSpPr bwMode="auto">
            <a:xfrm>
              <a:off x="3696" y="2244"/>
              <a:ext cx="1248" cy="348"/>
              <a:chOff x="3696" y="2520"/>
              <a:chExt cx="1248" cy="348"/>
            </a:xfrm>
          </p:grpSpPr>
          <p:sp>
            <p:nvSpPr>
              <p:cNvPr id="55310" name="Text Box 82"/>
              <p:cNvSpPr txBox="1">
                <a:spLocks noChangeArrowheads="1"/>
              </p:cNvSpPr>
              <p:nvPr/>
            </p:nvSpPr>
            <p:spPr bwMode="auto">
              <a:xfrm>
                <a:off x="3696" y="2580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/>
                  <a:t>–2    4</a:t>
                </a:r>
                <a:endParaRPr lang="en-US" altLang="en-US" i="1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5311" name="Group 83"/>
              <p:cNvGrpSpPr>
                <a:grpSpLocks/>
              </p:cNvGrpSpPr>
              <p:nvPr/>
            </p:nvGrpSpPr>
            <p:grpSpPr bwMode="auto">
              <a:xfrm>
                <a:off x="4404" y="2520"/>
                <a:ext cx="240" cy="304"/>
                <a:chOff x="1782" y="1381"/>
                <a:chExt cx="243" cy="304"/>
              </a:xfrm>
            </p:grpSpPr>
            <p:sp>
              <p:nvSpPr>
                <p:cNvPr id="55312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782" y="1381"/>
                  <a:ext cx="22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31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785" y="1512"/>
                  <a:ext cx="2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5314" name="Line 86"/>
                <p:cNvSpPr>
                  <a:spLocks noChangeShapeType="1"/>
                </p:cNvSpPr>
                <p:nvPr/>
              </p:nvSpPr>
              <p:spPr bwMode="auto">
                <a:xfrm>
                  <a:off x="1824" y="153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5308" name="Text Box 89"/>
            <p:cNvSpPr txBox="1">
              <a:spLocks noChangeArrowheads="1"/>
            </p:cNvSpPr>
            <p:nvPr/>
          </p:nvSpPr>
          <p:spPr bwMode="auto">
            <a:xfrm>
              <a:off x="3696" y="25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–2     2</a:t>
              </a:r>
            </a:p>
          </p:txBody>
        </p:sp>
        <p:sp>
          <p:nvSpPr>
            <p:cNvPr id="55309" name="Rectangle 91"/>
            <p:cNvSpPr>
              <a:spLocks noChangeArrowheads="1"/>
            </p:cNvSpPr>
            <p:nvPr/>
          </p:nvSpPr>
          <p:spPr bwMode="auto">
            <a:xfrm>
              <a:off x="4500" y="255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  <a:latin typeface="Arial Black" panose="020B0A04020102020204" pitchFamily="34" charset="0"/>
                  <a:sym typeface="Wingdings" panose="05000000000000000000" pitchFamily="2" charset="2"/>
                </a:rPr>
                <a:t>x</a:t>
              </a:r>
            </a:p>
          </p:txBody>
        </p:sp>
      </p:grpSp>
      <p:sp>
        <p:nvSpPr>
          <p:cNvPr id="62556" name="Text Box 92"/>
          <p:cNvSpPr txBox="1">
            <a:spLocks noChangeArrowheads="1"/>
          </p:cNvSpPr>
          <p:nvPr/>
        </p:nvSpPr>
        <p:spPr bwMode="auto">
          <a:xfrm>
            <a:off x="457200" y="4648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only solution is </a:t>
            </a:r>
            <a:r>
              <a:rPr lang="en-US" altLang="en-US" i="1"/>
              <a:t>x</a:t>
            </a:r>
            <a:r>
              <a:rPr lang="en-US" altLang="en-US"/>
              <a:t> = 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105400" y="4876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Solve for x.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148263" y="22098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Raise both sides to the reciprocal power.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138738" y="4267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447800" y="305117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9(</a:t>
            </a:r>
            <a:r>
              <a:rPr lang="en-US" altLang="en-US" i="1"/>
              <a:t>x</a:t>
            </a:r>
            <a:r>
              <a:rPr lang="en-US" altLang="en-US"/>
              <a:t> + 6) =  81</a:t>
            </a:r>
            <a:endParaRPr lang="en-US" altLang="en-US" i="1">
              <a:solidFill>
                <a:srgbClr val="FF0000"/>
              </a:solidFill>
            </a:endParaRPr>
          </a:p>
        </p:txBody>
      </p:sp>
      <p:grpSp>
        <p:nvGrpSpPr>
          <p:cNvPr id="66613" name="Group 53"/>
          <p:cNvGrpSpPr>
            <a:grpSpLocks/>
          </p:cNvGrpSpPr>
          <p:nvPr/>
        </p:nvGrpSpPr>
        <p:grpSpPr bwMode="auto">
          <a:xfrm>
            <a:off x="971550" y="2301875"/>
            <a:ext cx="3429000" cy="577850"/>
            <a:chOff x="612" y="1450"/>
            <a:chExt cx="2160" cy="364"/>
          </a:xfrm>
        </p:grpSpPr>
        <p:sp>
          <p:nvSpPr>
            <p:cNvPr id="57362" name="Text Box 19"/>
            <p:cNvSpPr txBox="1">
              <a:spLocks noChangeArrowheads="1"/>
            </p:cNvSpPr>
            <p:nvPr/>
          </p:nvSpPr>
          <p:spPr bwMode="auto">
            <a:xfrm>
              <a:off x="612" y="1526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[3(</a:t>
              </a:r>
              <a:r>
                <a:rPr lang="en-US" altLang="en-US" i="1"/>
                <a:t>x</a:t>
              </a:r>
              <a:r>
                <a:rPr lang="en-US" altLang="en-US"/>
                <a:t> + 6)  ]</a:t>
              </a:r>
              <a:r>
                <a:rPr lang="en-US" altLang="en-US" baseline="50000">
                  <a:solidFill>
                    <a:srgbClr val="FF0000"/>
                  </a:solidFill>
                </a:rPr>
                <a:t>2 </a:t>
              </a:r>
              <a:r>
                <a:rPr lang="en-US" altLang="en-US"/>
                <a:t>= (9)</a:t>
              </a:r>
              <a:r>
                <a:rPr lang="en-US" altLang="en-US" baseline="50000">
                  <a:solidFill>
                    <a:srgbClr val="FF0000"/>
                  </a:solidFill>
                </a:rPr>
                <a:t>2</a:t>
              </a:r>
              <a:endParaRPr lang="en-US" altLang="en-US" i="1"/>
            </a:p>
          </p:txBody>
        </p:sp>
        <p:grpSp>
          <p:nvGrpSpPr>
            <p:cNvPr id="57363" name="Group 25"/>
            <p:cNvGrpSpPr>
              <a:grpSpLocks/>
            </p:cNvGrpSpPr>
            <p:nvPr/>
          </p:nvGrpSpPr>
          <p:grpSpPr bwMode="auto">
            <a:xfrm>
              <a:off x="1533" y="1450"/>
              <a:ext cx="243" cy="304"/>
              <a:chOff x="1782" y="1381"/>
              <a:chExt cx="243" cy="304"/>
            </a:xfrm>
          </p:grpSpPr>
          <p:sp>
            <p:nvSpPr>
              <p:cNvPr id="57364" name="Text Box 26"/>
              <p:cNvSpPr txBox="1">
                <a:spLocks noChangeArrowheads="1"/>
              </p:cNvSpPr>
              <p:nvPr/>
            </p:nvSpPr>
            <p:spPr bwMode="auto">
              <a:xfrm>
                <a:off x="1782" y="1381"/>
                <a:ext cx="22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7365" name="Text Box 27"/>
              <p:cNvSpPr txBox="1">
                <a:spLocks noChangeArrowheads="1"/>
              </p:cNvSpPr>
              <p:nvPr/>
            </p:nvSpPr>
            <p:spPr bwMode="auto">
              <a:xfrm>
                <a:off x="1785" y="1512"/>
                <a:ext cx="240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7366" name="Line 28"/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5143500" y="3657600"/>
            <a:ext cx="400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Distribute 9.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1447800" y="3660775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  <a:r>
              <a:rPr lang="en-US" altLang="en-US" i="1"/>
              <a:t>x</a:t>
            </a:r>
            <a:r>
              <a:rPr lang="en-US" altLang="en-US"/>
              <a:t> + 54  = 81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57353" name="Text Box 40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anose="020B0A04020102020204" pitchFamily="34" charset="0"/>
              </a:rPr>
              <a:t>Example 10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6601" name="Text Box 41"/>
          <p:cNvSpPr txBox="1">
            <a:spLocks noChangeArrowheads="1"/>
          </p:cNvSpPr>
          <p:nvPr/>
        </p:nvSpPr>
        <p:spPr bwMode="auto">
          <a:xfrm>
            <a:off x="2413000" y="4267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9</a:t>
            </a:r>
            <a:r>
              <a:rPr lang="en-US" altLang="en-US" i="1"/>
              <a:t>x</a:t>
            </a:r>
            <a:r>
              <a:rPr lang="en-US" altLang="en-US"/>
              <a:t> = 27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2590800" y="48799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r>
              <a:rPr lang="en-US" altLang="en-US"/>
              <a:t> = 3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361950" y="1790700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   </a:t>
            </a:r>
            <a:r>
              <a:rPr lang="en-US" altLang="en-US"/>
              <a:t>3(</a:t>
            </a:r>
            <a:r>
              <a:rPr lang="en-US" altLang="en-US" i="1"/>
              <a:t>x + </a:t>
            </a:r>
            <a:r>
              <a:rPr lang="en-US" altLang="en-US"/>
              <a:t>6)  = 9</a:t>
            </a:r>
            <a:endParaRPr lang="en-US" altLang="en-US" i="1"/>
          </a:p>
        </p:txBody>
      </p:sp>
      <p:grpSp>
        <p:nvGrpSpPr>
          <p:cNvPr id="57357" name="Group 46"/>
          <p:cNvGrpSpPr>
            <a:grpSpLocks/>
          </p:cNvGrpSpPr>
          <p:nvPr/>
        </p:nvGrpSpPr>
        <p:grpSpPr bwMode="auto">
          <a:xfrm>
            <a:off x="2049463" y="1676400"/>
            <a:ext cx="385762" cy="482600"/>
            <a:chOff x="1782" y="1381"/>
            <a:chExt cx="243" cy="304"/>
          </a:xfrm>
        </p:grpSpPr>
        <p:sp>
          <p:nvSpPr>
            <p:cNvPr id="57359" name="Text Box 47"/>
            <p:cNvSpPr txBox="1">
              <a:spLocks noChangeArrowheads="1"/>
            </p:cNvSpPr>
            <p:nvPr/>
          </p:nvSpPr>
          <p:spPr bwMode="auto">
            <a:xfrm>
              <a:off x="1782" y="1381"/>
              <a:ext cx="2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7360" name="Text Box 48"/>
            <p:cNvSpPr txBox="1">
              <a:spLocks noChangeArrowheads="1"/>
            </p:cNvSpPr>
            <p:nvPr/>
          </p:nvSpPr>
          <p:spPr bwMode="auto">
            <a:xfrm>
              <a:off x="1785" y="1512"/>
              <a:ext cx="2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361" name="Line 49"/>
            <p:cNvSpPr>
              <a:spLocks noChangeShapeType="1"/>
            </p:cNvSpPr>
            <p:nvPr/>
          </p:nvSpPr>
          <p:spPr bwMode="auto">
            <a:xfrm>
              <a:off x="1824" y="1536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5181600" y="312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3333FF"/>
                </a:solidFill>
                <a:latin typeface="Arial" panose="020B0604020202020204" pitchFamily="34" charset="0"/>
              </a:rPr>
              <a:t>Simplify.</a:t>
            </a:r>
            <a:endParaRPr lang="en-US" altLang="en-US" i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/>
      <p:bldP spid="66567" grpId="0"/>
      <p:bldP spid="66584" grpId="0"/>
      <p:bldP spid="66589" grpId="0"/>
      <p:bldP spid="66590" grpId="0"/>
      <p:bldP spid="66601" grpId="0"/>
      <p:bldP spid="66602" grpId="0"/>
      <p:bldP spid="666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533400" y="1905000"/>
            <a:ext cx="822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5400" u="sng"/>
              <a:t>Cw/Hw</a:t>
            </a:r>
            <a:r>
              <a:rPr lang="en-US" altLang="en-US" sz="5400"/>
              <a:t> </a:t>
            </a:r>
          </a:p>
          <a:p>
            <a:pPr eaLnBrk="1" hangingPunct="1"/>
            <a:endParaRPr lang="en-US" altLang="en-US" sz="5400"/>
          </a:p>
          <a:p>
            <a:pPr eaLnBrk="1" hangingPunct="1"/>
            <a:r>
              <a:rPr lang="en-US" altLang="en-US" sz="5400"/>
              <a:t>Pg 240 #3-22 </a:t>
            </a:r>
          </a:p>
          <a:p>
            <a:pPr eaLnBrk="1" hangingPunct="1"/>
            <a:r>
              <a:rPr lang="en-US" altLang="en-US" sz="5400"/>
              <a:t>2</a:t>
            </a:r>
            <a:r>
              <a:rPr lang="en-US" altLang="en-US" sz="5400" baseline="30000"/>
              <a:t>nd</a:t>
            </a:r>
            <a:r>
              <a:rPr lang="en-US" altLang="en-US" sz="5400"/>
              <a:t> 2 columns, 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76350"/>
            <a:ext cx="94710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Homework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8945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0" y="6858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i="1" u="sng">
                <a:solidFill>
                  <a:srgbClr val="FF6600"/>
                </a:solidFill>
                <a:latin typeface="Arial Black" panose="020B0A04020102020204" pitchFamily="34" charset="0"/>
              </a:rPr>
              <a:t>Skill Check</a:t>
            </a:r>
            <a:endParaRPr lang="en-US" altLang="en-US" sz="3600" i="1" u="sng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976</Words>
  <Application>Microsoft Office PowerPoint</Application>
  <PresentationFormat>On-screen Show (4:3)</PresentationFormat>
  <Paragraphs>231</Paragraphs>
  <Slides>28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Arial MT Bl</vt:lpstr>
      <vt:lpstr>Symbol</vt:lpstr>
      <vt:lpstr>Times</vt:lpstr>
      <vt:lpstr>Verdana</vt:lpstr>
      <vt:lpstr>Wingdings</vt:lpstr>
      <vt:lpstr>Default Design</vt:lpstr>
      <vt:lpstr>iRespondQuestionMaster</vt:lpstr>
      <vt:lpstr>iRespondGraphMaster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Allerie Sweet</cp:lastModifiedBy>
  <cp:revision>103</cp:revision>
  <cp:lastPrinted>2016-03-03T21:39:46Z</cp:lastPrinted>
  <dcterms:created xsi:type="dcterms:W3CDTF">2002-10-14T18:20:28Z</dcterms:created>
  <dcterms:modified xsi:type="dcterms:W3CDTF">2017-09-19T14:32:19Z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