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729" r:id="rId2"/>
    <p:sldMasterId id="2147483760" r:id="rId3"/>
  </p:sldMasterIdLst>
  <p:notesMasterIdLst>
    <p:notesMasterId r:id="rId20"/>
  </p:notesMasterIdLst>
  <p:handoutMasterIdLst>
    <p:handoutMasterId r:id="rId21"/>
  </p:handoutMasterIdLst>
  <p:sldIdLst>
    <p:sldId id="256" r:id="rId4"/>
    <p:sldId id="274" r:id="rId5"/>
    <p:sldId id="272" r:id="rId6"/>
    <p:sldId id="273" r:id="rId7"/>
    <p:sldId id="27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6" r:id="rId16"/>
    <p:sldId id="268" r:id="rId17"/>
    <p:sldId id="269" r:id="rId18"/>
    <p:sldId id="270" r:id="rId19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6.wmf"/><Relationship Id="rId2" Type="http://schemas.openxmlformats.org/officeDocument/2006/relationships/image" Target="../media/image22.wmf"/><Relationship Id="rId1" Type="http://schemas.openxmlformats.org/officeDocument/2006/relationships/image" Target="../media/image17.wmf"/><Relationship Id="rId6" Type="http://schemas.openxmlformats.org/officeDocument/2006/relationships/image" Target="../media/image25.wmf"/><Relationship Id="rId5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25F47A-D8EC-443E-845B-F0EE78A868A4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D1A0DD-49AD-4A2E-8B62-ACB42A80B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4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DBBF99-14E7-41AF-AAB1-30EE270A7E1D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2BCD65-E81D-4F99-AE11-56317206D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57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817830-1244-4840-8BAA-6B657113D142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Page 261 #53</a:t>
            </a:r>
          </a:p>
        </p:txBody>
      </p:sp>
    </p:spTree>
    <p:extLst>
      <p:ext uri="{BB962C8B-B14F-4D97-AF65-F5344CB8AC3E}">
        <p14:creationId xmlns:p14="http://schemas.microsoft.com/office/powerpoint/2010/main" val="2429525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431542-92C7-4D63-B9E1-2B4B07A2289A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Page 261 #54</a:t>
            </a:r>
          </a:p>
        </p:txBody>
      </p:sp>
    </p:spTree>
    <p:extLst>
      <p:ext uri="{BB962C8B-B14F-4D97-AF65-F5344CB8AC3E}">
        <p14:creationId xmlns:p14="http://schemas.microsoft.com/office/powerpoint/2010/main" val="343909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8D02D-7E07-41A6-B157-93025580909C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43241B-F0E0-4C71-B6AB-EF3058A0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4368-6073-40D3-B9A0-AD9733A2B321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9170-C9A6-4ADF-8F06-A13BBAE42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6B25-2143-42E0-81FF-F32249121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55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8D02D-7E07-41A6-B157-93025580909C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43241B-F0E0-4C71-B6AB-EF3058A0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4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  <a:prstGeom prst="rect">
            <a:avLst/>
          </a:prstGeo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  <a:prstGeom prst="rect">
            <a:avLst/>
          </a:prstGeo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4E9DFC5-1381-4140-A86A-9FA278816506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3D0C1EE-4ED7-487F-886A-83DADF3B5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98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D3B464-513F-446D-8452-C152F1BD04E8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246222-7F17-4268-B030-9D6E0AB9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13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180562-92A7-41AF-AE82-40F98FB2900F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7C8D98-72E4-4F8C-B586-5A7A4566A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92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B11BD-7409-4089-8C47-F8C00BAA2E39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FB3466-4F79-4B6B-9E85-05C909FE9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1ECC-2304-41F3-9BC4-FC69E1BA3B7F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DA3C7-FB3D-45BC-ABB6-7CA1B5F81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03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  <a:prstGeom prst="rect">
            <a:avLst/>
          </a:prstGeo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  <a:prstGeom prst="rect">
            <a:avLst/>
          </a:prstGeo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5B3B20B-6BF0-433C-9649-3881448F1EB4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14A9F64-F43B-44E2-882D-990CC803B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  <a:prstGeom prst="rect">
            <a:avLst/>
          </a:prstGeo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4A79AB2-4F35-47BE-A5DB-15D1CF7EDF5E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765041-C28E-494D-9F64-5C8CC10BA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  <a:prstGeom prst="rect">
            <a:avLst/>
          </a:prstGeo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  <a:prstGeom prst="rect">
            <a:avLst/>
          </a:prstGeo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4E9DFC5-1381-4140-A86A-9FA278816506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3D0C1EE-4ED7-487F-886A-83DADF3B5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98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EEA6-E42D-4D82-A73E-BD9362D4E867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5E7CB-4265-4643-AD43-117DEC648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36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4368-6073-40D3-B9A0-AD9733A2B321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9170-C9A6-4ADF-8F06-A13BBAE42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3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6B25-2143-42E0-81FF-F32249121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557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177BD8-6FC7-4D7F-A4B1-65A40E81FF72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77C32-F802-41C7-97D6-A1FD5166E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230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88D02D-7E07-41A6-B157-93025580909C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3241B-F0E0-4C71-B6AB-EF3058A03E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86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E9DFC5-1381-4140-A86A-9FA278816506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0C1EE-4ED7-487F-886A-83DADF3B53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21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3B464-513F-446D-8452-C152F1BD04E8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46222-7F17-4268-B030-9D6E0AB9D8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995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180562-92A7-41AF-AE82-40F98FB2900F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C8D98-72E4-4F8C-B586-5A7A4566A1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621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B11BD-7409-4089-8C47-F8C00BAA2E39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3466-4F79-4B6B-9E85-05C909FE9F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155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711ECC-2304-41F3-9BC4-FC69E1BA3B7F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DA3C7-FB3D-45BC-ABB6-7CA1B5F819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8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D3B464-513F-446D-8452-C152F1BD04E8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246222-7F17-4268-B030-9D6E0AB9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131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B3B20B-6BF0-433C-9649-3881448F1EB4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A9F64-F43B-44E2-882D-990CC803BF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8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79AB2-4F35-47BE-A5DB-15D1CF7EDF5E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65041-C28E-494D-9F64-5C8CC10BA4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392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2CB04-892B-4084-B7B4-4742B1055539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E5AF-2AE5-42DF-9621-1EA34FAE98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63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2CB04-892B-4084-B7B4-4742B1055539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E5AF-2AE5-42DF-9621-1EA34FAE98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53704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2CB04-892B-4084-B7B4-4742B1055539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E5AF-2AE5-42DF-9621-1EA34FAE98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430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2CB04-892B-4084-B7B4-4742B1055539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E5AF-2AE5-42DF-9621-1EA34FAE98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65677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2CB04-892B-4084-B7B4-4742B1055539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E5AF-2AE5-42DF-9621-1EA34FAE98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98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C8EEA6-E42D-4D82-A73E-BD9362D4E867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5E7CB-4265-4643-AD43-117DEC648B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181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B14368-6073-40D3-B9A0-AD9733A2B321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79170-C9A6-4ADF-8F06-A13BBAE42E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94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6B25-2143-42E0-81FF-F32249121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9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180562-92A7-41AF-AE82-40F98FB2900F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7C8D98-72E4-4F8C-B586-5A7A4566A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9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B11BD-7409-4089-8C47-F8C00BAA2E39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FB3466-4F79-4B6B-9E85-05C909FE9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1ECC-2304-41F3-9BC4-FC69E1BA3B7F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DA3C7-FB3D-45BC-ABB6-7CA1B5F81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0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  <a:prstGeom prst="rect">
            <a:avLst/>
          </a:prstGeo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  <a:prstGeom prst="rect">
            <a:avLst/>
          </a:prstGeo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5B3B20B-6BF0-433C-9649-3881448F1EB4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14A9F64-F43B-44E2-882D-990CC803B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  <a:prstGeom prst="rect">
            <a:avLst/>
          </a:prstGeo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4A79AB2-4F35-47BE-A5DB-15D1CF7EDF5E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765041-C28E-494D-9F64-5C8CC10BA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EEA6-E42D-4D82-A73E-BD9362D4E867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5E7CB-4265-4643-AD43-117DEC648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3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975" lvl="0" indent="-53975" algn="r" eaLnBrk="1" hangingPunct="1"/>
            <a:r>
              <a:rPr lang="en-US" sz="4600" smtClean="0">
                <a:solidFill>
                  <a:srgbClr val="E7EACB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  <a:endParaRPr lang="en-US" sz="4600">
              <a:solidFill>
                <a:srgbClr val="E7EACB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9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7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8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1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1030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5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0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3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1028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6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1024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0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24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4.wmf"/><Relationship Id="rId3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8.wmf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6.wmf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9.w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606" y="0"/>
            <a:ext cx="5826719" cy="1002836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Homework Check</a:t>
            </a:r>
            <a:endParaRPr lang="en-US" u="sng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1143000"/>
          </a:xfrm>
        </p:spPr>
        <p:txBody>
          <a:bodyPr>
            <a:normAutofit fontScale="90000"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800" dirty="0" err="1"/>
              <a:t>Extrema</a:t>
            </a:r>
            <a:r>
              <a:rPr lang="en-US" sz="4800" dirty="0"/>
              <a:t> are </a:t>
            </a:r>
            <a:r>
              <a:rPr lang="en-US" sz="4800" b="1" dirty="0"/>
              <a:t>turns</a:t>
            </a:r>
            <a:r>
              <a:rPr lang="en-US" sz="4800" dirty="0"/>
              <a:t> in the graph.  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762000" y="1817687"/>
            <a:ext cx="8001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660066"/>
                </a:solidFill>
                <a:latin typeface="+mn-lt"/>
                <a:cs typeface="+mn-cs"/>
              </a:rPr>
              <a:t>If </a:t>
            </a: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you are given a </a:t>
            </a:r>
            <a:r>
              <a:rPr lang="en-US" sz="2800" u="sng" dirty="0">
                <a:solidFill>
                  <a:srgbClr val="660066"/>
                </a:solidFill>
                <a:latin typeface="+mn-lt"/>
                <a:cs typeface="+mn-cs"/>
              </a:rPr>
              <a:t>graph</a:t>
            </a: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 take the turns and </a:t>
            </a:r>
            <a:r>
              <a:rPr lang="en-US" sz="2800" u="sng" dirty="0">
                <a:solidFill>
                  <a:srgbClr val="660066"/>
                </a:solidFill>
                <a:latin typeface="+mn-lt"/>
                <a:cs typeface="+mn-cs"/>
              </a:rPr>
              <a:t>add</a:t>
            </a: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 1 to get the </a:t>
            </a:r>
            <a:r>
              <a:rPr lang="en-US" sz="2800" dirty="0" smtClean="0">
                <a:solidFill>
                  <a:srgbClr val="660066"/>
                </a:solidFill>
                <a:latin typeface="+mn-lt"/>
                <a:cs typeface="+mn-cs"/>
              </a:rPr>
              <a:t>least possible degree of the polynomial.  </a:t>
            </a:r>
            <a:endParaRPr lang="en-US" sz="2800" dirty="0">
              <a:solidFill>
                <a:srgbClr val="660066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If you are given the </a:t>
            </a:r>
            <a:r>
              <a:rPr lang="en-US" sz="2800" u="sng" dirty="0">
                <a:solidFill>
                  <a:srgbClr val="660066"/>
                </a:solidFill>
                <a:latin typeface="+mn-lt"/>
                <a:cs typeface="+mn-cs"/>
              </a:rPr>
              <a:t>function</a:t>
            </a: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, take the degree and </a:t>
            </a:r>
            <a:r>
              <a:rPr lang="en-US" sz="2800" u="sng" dirty="0">
                <a:solidFill>
                  <a:srgbClr val="660066"/>
                </a:solidFill>
                <a:latin typeface="+mn-lt"/>
                <a:cs typeface="+mn-cs"/>
              </a:rPr>
              <a:t>subtract</a:t>
            </a: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 1 to get the </a:t>
            </a:r>
            <a:r>
              <a:rPr lang="en-US" sz="2800" dirty="0" err="1" smtClean="0">
                <a:solidFill>
                  <a:srgbClr val="660066"/>
                </a:solidFill>
                <a:latin typeface="+mn-lt"/>
                <a:cs typeface="+mn-cs"/>
              </a:rPr>
              <a:t>extrema</a:t>
            </a:r>
            <a:r>
              <a:rPr lang="en-US" sz="2800" dirty="0" smtClean="0">
                <a:solidFill>
                  <a:srgbClr val="660066"/>
                </a:solidFill>
                <a:latin typeface="+mn-lt"/>
                <a:cs typeface="+mn-cs"/>
              </a:rPr>
              <a:t>.</a:t>
            </a:r>
            <a:endParaRPr lang="en-US" sz="2800" dirty="0">
              <a:solidFill>
                <a:srgbClr val="660066"/>
              </a:solidFill>
              <a:latin typeface="+mn-lt"/>
              <a:cs typeface="+mn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30847"/>
            <a:ext cx="2819400" cy="191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724400" y="4510087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Century Gothic" pitchFamily="34" charset="0"/>
              </a:rPr>
              <a:t>f(x</a:t>
            </a:r>
            <a:r>
              <a:rPr lang="en-US" sz="2800" dirty="0">
                <a:latin typeface="Century Gothic" pitchFamily="34" charset="0"/>
              </a:rPr>
              <a:t>) = 2x</a:t>
            </a:r>
            <a:r>
              <a:rPr lang="en-US" sz="2800" baseline="30000" dirty="0">
                <a:latin typeface="Century Gothic" pitchFamily="34" charset="0"/>
              </a:rPr>
              <a:t>3</a:t>
            </a:r>
            <a:r>
              <a:rPr lang="en-US" sz="2800" dirty="0">
                <a:latin typeface="Century Gothic" pitchFamily="34" charset="0"/>
              </a:rPr>
              <a:t> – 3x</a:t>
            </a:r>
            <a:r>
              <a:rPr lang="en-US" sz="2800" baseline="30000" dirty="0">
                <a:latin typeface="Century Gothic" pitchFamily="34" charset="0"/>
              </a:rPr>
              <a:t>2</a:t>
            </a:r>
            <a:r>
              <a:rPr lang="en-US" sz="2800" dirty="0">
                <a:latin typeface="Century Gothic" pitchFamily="34" charset="0"/>
              </a:rPr>
              <a:t> + 5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324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degree, 3 </a:t>
            </a:r>
            <a:r>
              <a:rPr lang="en-US" dirty="0" err="1" smtClean="0"/>
              <a:t>extrema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5334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degree, 2 </a:t>
            </a:r>
            <a:r>
              <a:rPr lang="en-US" dirty="0" err="1" smtClean="0"/>
              <a:t>extrema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1066800"/>
            <a:ext cx="715327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8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703747"/>
              </p:ext>
            </p:extLst>
          </p:nvPr>
        </p:nvGraphicFramePr>
        <p:xfrm>
          <a:off x="4267200" y="5334000"/>
          <a:ext cx="838200" cy="1176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334000"/>
                        <a:ext cx="838200" cy="117611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5800" y="3048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8. What </a:t>
            </a:r>
            <a:r>
              <a:rPr lang="en-US" sz="2400" dirty="0"/>
              <a:t>is the least possible degree of this function?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23950"/>
            <a:ext cx="715327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066800" y="2286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9. What </a:t>
            </a:r>
            <a:r>
              <a:rPr lang="en-US" sz="2400" dirty="0"/>
              <a:t>is the least possible degree of this function?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439841"/>
              </p:ext>
            </p:extLst>
          </p:nvPr>
        </p:nvGraphicFramePr>
        <p:xfrm>
          <a:off x="4221956" y="5410200"/>
          <a:ext cx="807244" cy="1098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Equation" r:id="rId4" imgW="126720" imgH="164880" progId="Equation.DSMT4">
                  <p:embed/>
                </p:oleObj>
              </mc:Choice>
              <mc:Fallback>
                <p:oleObj name="Equation" r:id="rId4" imgW="12672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956" y="5410200"/>
                        <a:ext cx="807244" cy="109894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if you didn’t have a graph?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09600" y="3367088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11. f(x</a:t>
            </a:r>
            <a:r>
              <a:rPr lang="en-US" sz="2800" dirty="0"/>
              <a:t>) = -x</a:t>
            </a:r>
            <a:r>
              <a:rPr lang="en-US" sz="2800" baseline="30000" dirty="0"/>
              <a:t>5</a:t>
            </a:r>
            <a:r>
              <a:rPr lang="en-US" sz="2800" dirty="0"/>
              <a:t> +3x</a:t>
            </a:r>
            <a:r>
              <a:rPr lang="en-US" sz="2800" baseline="30000" dirty="0"/>
              <a:t>4</a:t>
            </a:r>
            <a:r>
              <a:rPr lang="en-US" sz="2800" dirty="0"/>
              <a:t> – x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09600" y="1933575"/>
            <a:ext cx="396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10. f(x</a:t>
            </a:r>
            <a:r>
              <a:rPr lang="en-US" sz="2800" dirty="0"/>
              <a:t>) = x</a:t>
            </a:r>
            <a:r>
              <a:rPr lang="en-US" sz="2800" baseline="30000" dirty="0"/>
              <a:t>4</a:t>
            </a:r>
            <a:r>
              <a:rPr lang="en-US" sz="2800" dirty="0"/>
              <a:t> + 2x</a:t>
            </a:r>
            <a:r>
              <a:rPr lang="en-US" sz="2800" baseline="30000" dirty="0"/>
              <a:t>2</a:t>
            </a:r>
            <a:r>
              <a:rPr lang="en-US" sz="2800" dirty="0"/>
              <a:t> – 3x 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533400" y="4891088"/>
            <a:ext cx="3733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12. f(x</a:t>
            </a:r>
            <a:r>
              <a:rPr lang="en-US" sz="2800" dirty="0"/>
              <a:t>) = 2x</a:t>
            </a:r>
            <a:r>
              <a:rPr lang="en-US" sz="2800" baseline="30000" dirty="0"/>
              <a:t>3</a:t>
            </a:r>
            <a:r>
              <a:rPr lang="en-US" sz="2800" dirty="0"/>
              <a:t> – 3x</a:t>
            </a:r>
            <a:r>
              <a:rPr lang="en-US" sz="2800" baseline="30000" dirty="0"/>
              <a:t>2</a:t>
            </a:r>
            <a:r>
              <a:rPr lang="en-US" sz="2800" dirty="0"/>
              <a:t> + 5 </a:t>
            </a:r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4648200" y="196209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/>
              <a:t>Number </a:t>
            </a:r>
            <a:r>
              <a:rPr lang="en-US" sz="2000" dirty="0"/>
              <a:t>of </a:t>
            </a:r>
            <a:r>
              <a:rPr lang="en-US" sz="2000" dirty="0" err="1" smtClean="0"/>
              <a:t>Extrema</a:t>
            </a:r>
            <a:r>
              <a:rPr lang="en-US" sz="2000" dirty="0"/>
              <a:t>: ____</a:t>
            </a:r>
          </a:p>
        </p:txBody>
      </p: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4648200" y="340989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/>
              <a:t>Number </a:t>
            </a:r>
            <a:r>
              <a:rPr lang="en-US" sz="2000" dirty="0"/>
              <a:t>of </a:t>
            </a:r>
            <a:r>
              <a:rPr lang="en-US" sz="2000" dirty="0" err="1" smtClean="0"/>
              <a:t>Extrema</a:t>
            </a:r>
            <a:r>
              <a:rPr lang="en-US" sz="2000" dirty="0"/>
              <a:t>: ____</a:t>
            </a:r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4648200" y="493389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/>
              <a:t>Number </a:t>
            </a:r>
            <a:r>
              <a:rPr lang="en-US" sz="2000" dirty="0"/>
              <a:t>of </a:t>
            </a:r>
            <a:r>
              <a:rPr lang="en-US" sz="2000" dirty="0" err="1" smtClean="0"/>
              <a:t>Extrema</a:t>
            </a:r>
            <a:r>
              <a:rPr lang="en-US" sz="2000" dirty="0"/>
              <a:t>: ____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865147"/>
              </p:ext>
            </p:extLst>
          </p:nvPr>
        </p:nvGraphicFramePr>
        <p:xfrm>
          <a:off x="7207250" y="1762478"/>
          <a:ext cx="336550" cy="523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07250" y="1762478"/>
                        <a:ext cx="336550" cy="523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331933"/>
              </p:ext>
            </p:extLst>
          </p:nvPr>
        </p:nvGraphicFramePr>
        <p:xfrm>
          <a:off x="7188200" y="3228975"/>
          <a:ext cx="3746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Equation" r:id="rId5" imgW="126720" imgH="164880" progId="Equation.DSMT4">
                  <p:embed/>
                </p:oleObj>
              </mc:Choice>
              <mc:Fallback>
                <p:oleObj name="Equation" r:id="rId5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88200" y="3228975"/>
                        <a:ext cx="3746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571636"/>
              </p:ext>
            </p:extLst>
          </p:nvPr>
        </p:nvGraphicFramePr>
        <p:xfrm>
          <a:off x="7162800" y="4772025"/>
          <a:ext cx="3746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62800" y="4772025"/>
                        <a:ext cx="3746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1" grpId="0"/>
      <p:bldP spid="19463" grpId="0"/>
      <p:bldP spid="194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Sketching: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1" name="TextBox 10"/>
          <p:cNvSpPr txBox="1">
            <a:spLocks noChangeArrowheads="1"/>
          </p:cNvSpPr>
          <p:nvPr/>
        </p:nvSpPr>
        <p:spPr bwMode="auto">
          <a:xfrm>
            <a:off x="685800" y="4094163"/>
            <a:ext cx="7924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500" dirty="0" smtClean="0">
                <a:latin typeface="Century Gothic" pitchFamily="34" charset="0"/>
              </a:rPr>
              <a:t># of Zeros</a:t>
            </a:r>
            <a:r>
              <a:rPr lang="en-US" sz="2500" dirty="0">
                <a:latin typeface="Century Gothic" pitchFamily="34" charset="0"/>
              </a:rPr>
              <a:t>: </a:t>
            </a:r>
            <a:r>
              <a:rPr lang="en-US" sz="2500" dirty="0" smtClean="0">
                <a:latin typeface="Century Gothic" pitchFamily="34" charset="0"/>
              </a:rPr>
              <a:t>_________     </a:t>
            </a:r>
            <a:r>
              <a:rPr lang="en-US" sz="2500" dirty="0">
                <a:latin typeface="Century Gothic" pitchFamily="34" charset="0"/>
              </a:rPr>
              <a:t>		  </a:t>
            </a:r>
            <a:r>
              <a:rPr lang="en-US" sz="2500" dirty="0" smtClean="0">
                <a:latin typeface="Century Gothic" pitchFamily="34" charset="0"/>
              </a:rPr>
              <a:t>          Y-</a:t>
            </a:r>
            <a:r>
              <a:rPr lang="en-US" sz="2500" dirty="0" err="1" smtClean="0">
                <a:latin typeface="Century Gothic" pitchFamily="34" charset="0"/>
              </a:rPr>
              <a:t>Int</a:t>
            </a:r>
            <a:r>
              <a:rPr lang="en-US" sz="2500" dirty="0">
                <a:latin typeface="Century Gothic" pitchFamily="34" charset="0"/>
              </a:rPr>
              <a:t>: </a:t>
            </a:r>
            <a:r>
              <a:rPr lang="en-US" sz="2500" dirty="0" smtClean="0">
                <a:latin typeface="Century Gothic" pitchFamily="34" charset="0"/>
              </a:rPr>
              <a:t>________</a:t>
            </a:r>
            <a:endParaRPr lang="en-US" sz="2500" dirty="0">
              <a:latin typeface="Century Gothic" pitchFamily="34" charset="0"/>
            </a:endParaRPr>
          </a:p>
        </p:txBody>
      </p:sp>
      <p:sp>
        <p:nvSpPr>
          <p:cNvPr id="225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3" name="Object 12"/>
          <p:cNvGraphicFramePr>
            <a:graphicFrameLocks noChangeAspect="1"/>
          </p:cNvGraphicFramePr>
          <p:nvPr/>
        </p:nvGraphicFramePr>
        <p:xfrm>
          <a:off x="719138" y="4821238"/>
          <a:ext cx="8012112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8" name="Equation" r:id="rId3" imgW="2997200" imgH="431800" progId="Equation.DSMT4">
                  <p:embed/>
                </p:oleObj>
              </mc:Choice>
              <mc:Fallback>
                <p:oleObj name="Equation" r:id="rId3" imgW="2997200" imgH="431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4821238"/>
                        <a:ext cx="8012112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81000" y="304800"/>
            <a:ext cx="3429000" cy="3235325"/>
            <a:chOff x="381000" y="304800"/>
            <a:chExt cx="3429000" cy="3235325"/>
          </a:xfrm>
        </p:grpSpPr>
        <p:cxnSp>
          <p:nvCxnSpPr>
            <p:cNvPr id="22536" name="AutoShape 12"/>
            <p:cNvCxnSpPr>
              <a:cxnSpLocks noChangeShapeType="1"/>
            </p:cNvCxnSpPr>
            <p:nvPr/>
          </p:nvCxnSpPr>
          <p:spPr bwMode="auto">
            <a:xfrm>
              <a:off x="2094672" y="304800"/>
              <a:ext cx="0" cy="32353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37" name="AutoShape 13"/>
            <p:cNvCxnSpPr>
              <a:cxnSpLocks noChangeShapeType="1"/>
            </p:cNvCxnSpPr>
            <p:nvPr/>
          </p:nvCxnSpPr>
          <p:spPr bwMode="auto">
            <a:xfrm>
              <a:off x="381000" y="1524000"/>
              <a:ext cx="34290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253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169013"/>
              </p:ext>
            </p:extLst>
          </p:nvPr>
        </p:nvGraphicFramePr>
        <p:xfrm>
          <a:off x="4522788" y="1592263"/>
          <a:ext cx="4421187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9" name="Equation" r:id="rId5" imgW="1638000" imgH="482400" progId="Equation.DSMT4">
                  <p:embed/>
                </p:oleObj>
              </mc:Choice>
              <mc:Fallback>
                <p:oleObj name="Equation" r:id="rId5" imgW="163800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8" y="1592263"/>
                        <a:ext cx="4421187" cy="130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309299"/>
              </p:ext>
            </p:extLst>
          </p:nvPr>
        </p:nvGraphicFramePr>
        <p:xfrm>
          <a:off x="2971800" y="3933825"/>
          <a:ext cx="3746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0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1800" y="3933825"/>
                        <a:ext cx="3746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887687"/>
              </p:ext>
            </p:extLst>
          </p:nvPr>
        </p:nvGraphicFramePr>
        <p:xfrm>
          <a:off x="7151688" y="3975100"/>
          <a:ext cx="15351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1" name="Equation" r:id="rId9" imgW="520560" imgH="203040" progId="Equation.DSMT4">
                  <p:embed/>
                </p:oleObj>
              </mc:Choice>
              <mc:Fallback>
                <p:oleObj name="Equation" r:id="rId9" imgW="520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51688" y="3975100"/>
                        <a:ext cx="1535112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623141"/>
              </p:ext>
            </p:extLst>
          </p:nvPr>
        </p:nvGraphicFramePr>
        <p:xfrm>
          <a:off x="4191000" y="4884738"/>
          <a:ext cx="4492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2" name="Equation" r:id="rId11" imgW="152280" imgH="126720" progId="Equation.DSMT4">
                  <p:embed/>
                </p:oleObj>
              </mc:Choice>
              <mc:Fallback>
                <p:oleObj name="Equation" r:id="rId11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91000" y="4884738"/>
                        <a:ext cx="449262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23124"/>
              </p:ext>
            </p:extLst>
          </p:nvPr>
        </p:nvGraphicFramePr>
        <p:xfrm>
          <a:off x="4191000" y="5486400"/>
          <a:ext cx="4492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3" name="Equation" r:id="rId13" imgW="152280" imgH="126720" progId="Equation.DSMT4">
                  <p:embed/>
                </p:oleObj>
              </mc:Choice>
              <mc:Fallback>
                <p:oleObj name="Equation" r:id="rId13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91000" y="5486400"/>
                        <a:ext cx="449262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96200" y="5262763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5" name="Freeform 4"/>
          <p:cNvSpPr/>
          <p:nvPr/>
        </p:nvSpPr>
        <p:spPr>
          <a:xfrm>
            <a:off x="759125" y="304017"/>
            <a:ext cx="1769315" cy="2173969"/>
          </a:xfrm>
          <a:custGeom>
            <a:avLst/>
            <a:gdLst>
              <a:gd name="connsiteX0" fmla="*/ 0 w 1769315"/>
              <a:gd name="connsiteY0" fmla="*/ 0 h 1839631"/>
              <a:gd name="connsiteX1" fmla="*/ 17252 w 1769315"/>
              <a:gd name="connsiteY1" fmla="*/ 43132 h 1839631"/>
              <a:gd name="connsiteX2" fmla="*/ 25879 w 1769315"/>
              <a:gd name="connsiteY2" fmla="*/ 103517 h 1839631"/>
              <a:gd name="connsiteX3" fmla="*/ 34505 w 1769315"/>
              <a:gd name="connsiteY3" fmla="*/ 129396 h 1839631"/>
              <a:gd name="connsiteX4" fmla="*/ 25879 w 1769315"/>
              <a:gd name="connsiteY4" fmla="*/ 224287 h 1839631"/>
              <a:gd name="connsiteX5" fmla="*/ 8626 w 1769315"/>
              <a:gd name="connsiteY5" fmla="*/ 301924 h 1839631"/>
              <a:gd name="connsiteX6" fmla="*/ 17252 w 1769315"/>
              <a:gd name="connsiteY6" fmla="*/ 655607 h 1839631"/>
              <a:gd name="connsiteX7" fmla="*/ 25879 w 1769315"/>
              <a:gd name="connsiteY7" fmla="*/ 707366 h 1839631"/>
              <a:gd name="connsiteX8" fmla="*/ 34505 w 1769315"/>
              <a:gd name="connsiteY8" fmla="*/ 828136 h 1839631"/>
              <a:gd name="connsiteX9" fmla="*/ 43132 w 1769315"/>
              <a:gd name="connsiteY9" fmla="*/ 871268 h 1839631"/>
              <a:gd name="connsiteX10" fmla="*/ 51758 w 1769315"/>
              <a:gd name="connsiteY10" fmla="*/ 931653 h 1839631"/>
              <a:gd name="connsiteX11" fmla="*/ 69011 w 1769315"/>
              <a:gd name="connsiteY11" fmla="*/ 992037 h 1839631"/>
              <a:gd name="connsiteX12" fmla="*/ 86264 w 1769315"/>
              <a:gd name="connsiteY12" fmla="*/ 1061049 h 1839631"/>
              <a:gd name="connsiteX13" fmla="*/ 103517 w 1769315"/>
              <a:gd name="connsiteY13" fmla="*/ 1086928 h 1839631"/>
              <a:gd name="connsiteX14" fmla="*/ 146649 w 1769315"/>
              <a:gd name="connsiteY14" fmla="*/ 1147313 h 1839631"/>
              <a:gd name="connsiteX15" fmla="*/ 181154 w 1769315"/>
              <a:gd name="connsiteY15" fmla="*/ 1224951 h 1839631"/>
              <a:gd name="connsiteX16" fmla="*/ 198407 w 1769315"/>
              <a:gd name="connsiteY16" fmla="*/ 1293962 h 1839631"/>
              <a:gd name="connsiteX17" fmla="*/ 207033 w 1769315"/>
              <a:gd name="connsiteY17" fmla="*/ 1337094 h 1839631"/>
              <a:gd name="connsiteX18" fmla="*/ 232913 w 1769315"/>
              <a:gd name="connsiteY18" fmla="*/ 1397479 h 1839631"/>
              <a:gd name="connsiteX19" fmla="*/ 258792 w 1769315"/>
              <a:gd name="connsiteY19" fmla="*/ 1449237 h 1839631"/>
              <a:gd name="connsiteX20" fmla="*/ 301924 w 1769315"/>
              <a:gd name="connsiteY20" fmla="*/ 1535502 h 1839631"/>
              <a:gd name="connsiteX21" fmla="*/ 319177 w 1769315"/>
              <a:gd name="connsiteY21" fmla="*/ 1570007 h 1839631"/>
              <a:gd name="connsiteX22" fmla="*/ 370935 w 1769315"/>
              <a:gd name="connsiteY22" fmla="*/ 1630392 h 1839631"/>
              <a:gd name="connsiteX23" fmla="*/ 448573 w 1769315"/>
              <a:gd name="connsiteY23" fmla="*/ 1682151 h 1839631"/>
              <a:gd name="connsiteX24" fmla="*/ 508958 w 1769315"/>
              <a:gd name="connsiteY24" fmla="*/ 1725283 h 1839631"/>
              <a:gd name="connsiteX25" fmla="*/ 534837 w 1769315"/>
              <a:gd name="connsiteY25" fmla="*/ 1733909 h 1839631"/>
              <a:gd name="connsiteX26" fmla="*/ 560717 w 1769315"/>
              <a:gd name="connsiteY26" fmla="*/ 1751162 h 1839631"/>
              <a:gd name="connsiteX27" fmla="*/ 621101 w 1769315"/>
              <a:gd name="connsiteY27" fmla="*/ 1768415 h 1839631"/>
              <a:gd name="connsiteX28" fmla="*/ 664233 w 1769315"/>
              <a:gd name="connsiteY28" fmla="*/ 1785668 h 1839631"/>
              <a:gd name="connsiteX29" fmla="*/ 707366 w 1769315"/>
              <a:gd name="connsiteY29" fmla="*/ 1794294 h 1839631"/>
              <a:gd name="connsiteX30" fmla="*/ 759124 w 1769315"/>
              <a:gd name="connsiteY30" fmla="*/ 1811547 h 1839631"/>
              <a:gd name="connsiteX31" fmla="*/ 785003 w 1769315"/>
              <a:gd name="connsiteY31" fmla="*/ 1820173 h 1839631"/>
              <a:gd name="connsiteX32" fmla="*/ 854015 w 1769315"/>
              <a:gd name="connsiteY32" fmla="*/ 1837426 h 1839631"/>
              <a:gd name="connsiteX33" fmla="*/ 1199071 w 1769315"/>
              <a:gd name="connsiteY33" fmla="*/ 1820173 h 1839631"/>
              <a:gd name="connsiteX34" fmla="*/ 1224950 w 1769315"/>
              <a:gd name="connsiteY34" fmla="*/ 1811547 h 1839631"/>
              <a:gd name="connsiteX35" fmla="*/ 1293962 w 1769315"/>
              <a:gd name="connsiteY35" fmla="*/ 1777041 h 1839631"/>
              <a:gd name="connsiteX36" fmla="*/ 1345720 w 1769315"/>
              <a:gd name="connsiteY36" fmla="*/ 1751162 h 1839631"/>
              <a:gd name="connsiteX37" fmla="*/ 1354347 w 1769315"/>
              <a:gd name="connsiteY37" fmla="*/ 1725283 h 1839631"/>
              <a:gd name="connsiteX38" fmla="*/ 1414732 w 1769315"/>
              <a:gd name="connsiteY38" fmla="*/ 1673524 h 1839631"/>
              <a:gd name="connsiteX39" fmla="*/ 1475117 w 1769315"/>
              <a:gd name="connsiteY39" fmla="*/ 1604513 h 1839631"/>
              <a:gd name="connsiteX40" fmla="*/ 1500996 w 1769315"/>
              <a:gd name="connsiteY40" fmla="*/ 1578634 h 1839631"/>
              <a:gd name="connsiteX41" fmla="*/ 1509622 w 1769315"/>
              <a:gd name="connsiteY41" fmla="*/ 1544128 h 1839631"/>
              <a:gd name="connsiteX42" fmla="*/ 1526875 w 1769315"/>
              <a:gd name="connsiteY42" fmla="*/ 1500996 h 1839631"/>
              <a:gd name="connsiteX43" fmla="*/ 1535501 w 1769315"/>
              <a:gd name="connsiteY43" fmla="*/ 1475117 h 1839631"/>
              <a:gd name="connsiteX44" fmla="*/ 1544128 w 1769315"/>
              <a:gd name="connsiteY44" fmla="*/ 1406105 h 1839631"/>
              <a:gd name="connsiteX45" fmla="*/ 1578633 w 1769315"/>
              <a:gd name="connsiteY45" fmla="*/ 1337094 h 1839631"/>
              <a:gd name="connsiteX46" fmla="*/ 1595886 w 1769315"/>
              <a:gd name="connsiteY46" fmla="*/ 1285336 h 1839631"/>
              <a:gd name="connsiteX47" fmla="*/ 1613139 w 1769315"/>
              <a:gd name="connsiteY47" fmla="*/ 1224951 h 1839631"/>
              <a:gd name="connsiteX48" fmla="*/ 1630392 w 1769315"/>
              <a:gd name="connsiteY48" fmla="*/ 1199071 h 1839631"/>
              <a:gd name="connsiteX49" fmla="*/ 1664898 w 1769315"/>
              <a:gd name="connsiteY49" fmla="*/ 1138687 h 1839631"/>
              <a:gd name="connsiteX50" fmla="*/ 1690777 w 1769315"/>
              <a:gd name="connsiteY50" fmla="*/ 871268 h 1839631"/>
              <a:gd name="connsiteX51" fmla="*/ 1699403 w 1769315"/>
              <a:gd name="connsiteY51" fmla="*/ 776377 h 1839631"/>
              <a:gd name="connsiteX52" fmla="*/ 1725283 w 1769315"/>
              <a:gd name="connsiteY52" fmla="*/ 681487 h 1839631"/>
              <a:gd name="connsiteX53" fmla="*/ 1742535 w 1769315"/>
              <a:gd name="connsiteY53" fmla="*/ 422694 h 1839631"/>
              <a:gd name="connsiteX54" fmla="*/ 1751162 w 1769315"/>
              <a:gd name="connsiteY54" fmla="*/ 327803 h 1839631"/>
              <a:gd name="connsiteX55" fmla="*/ 1759788 w 1769315"/>
              <a:gd name="connsiteY55" fmla="*/ 207034 h 1839631"/>
              <a:gd name="connsiteX56" fmla="*/ 1768415 w 1769315"/>
              <a:gd name="connsiteY56" fmla="*/ 163902 h 1839631"/>
              <a:gd name="connsiteX57" fmla="*/ 1768415 w 1769315"/>
              <a:gd name="connsiteY57" fmla="*/ 60385 h 183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769315" h="1839631">
                <a:moveTo>
                  <a:pt x="0" y="0"/>
                </a:moveTo>
                <a:cubicBezTo>
                  <a:pt x="5751" y="14377"/>
                  <a:pt x="13496" y="28110"/>
                  <a:pt x="17252" y="43132"/>
                </a:cubicBezTo>
                <a:cubicBezTo>
                  <a:pt x="22183" y="62858"/>
                  <a:pt x="21891" y="83579"/>
                  <a:pt x="25879" y="103517"/>
                </a:cubicBezTo>
                <a:cubicBezTo>
                  <a:pt x="27662" y="112433"/>
                  <a:pt x="31630" y="120770"/>
                  <a:pt x="34505" y="129396"/>
                </a:cubicBezTo>
                <a:cubicBezTo>
                  <a:pt x="31630" y="161026"/>
                  <a:pt x="29818" y="192772"/>
                  <a:pt x="25879" y="224287"/>
                </a:cubicBezTo>
                <a:cubicBezTo>
                  <a:pt x="23142" y="246182"/>
                  <a:pt x="14165" y="279767"/>
                  <a:pt x="8626" y="301924"/>
                </a:cubicBezTo>
                <a:cubicBezTo>
                  <a:pt x="11501" y="419818"/>
                  <a:pt x="12238" y="537784"/>
                  <a:pt x="17252" y="655607"/>
                </a:cubicBezTo>
                <a:cubicBezTo>
                  <a:pt x="17996" y="673082"/>
                  <a:pt x="24139" y="689962"/>
                  <a:pt x="25879" y="707366"/>
                </a:cubicBezTo>
                <a:cubicBezTo>
                  <a:pt x="29895" y="747525"/>
                  <a:pt x="30280" y="787999"/>
                  <a:pt x="34505" y="828136"/>
                </a:cubicBezTo>
                <a:cubicBezTo>
                  <a:pt x="36040" y="842718"/>
                  <a:pt x="40722" y="856805"/>
                  <a:pt x="43132" y="871268"/>
                </a:cubicBezTo>
                <a:cubicBezTo>
                  <a:pt x="46475" y="891324"/>
                  <a:pt x="48121" y="911648"/>
                  <a:pt x="51758" y="931653"/>
                </a:cubicBezTo>
                <a:cubicBezTo>
                  <a:pt x="62517" y="990832"/>
                  <a:pt x="56690" y="942753"/>
                  <a:pt x="69011" y="992037"/>
                </a:cubicBezTo>
                <a:cubicBezTo>
                  <a:pt x="73934" y="1011731"/>
                  <a:pt x="76402" y="1041326"/>
                  <a:pt x="86264" y="1061049"/>
                </a:cubicBezTo>
                <a:cubicBezTo>
                  <a:pt x="90901" y="1070322"/>
                  <a:pt x="97491" y="1078492"/>
                  <a:pt x="103517" y="1086928"/>
                </a:cubicBezTo>
                <a:cubicBezTo>
                  <a:pt x="157017" y="1161828"/>
                  <a:pt x="105989" y="1086324"/>
                  <a:pt x="146649" y="1147313"/>
                </a:cubicBezTo>
                <a:cubicBezTo>
                  <a:pt x="167180" y="1208907"/>
                  <a:pt x="153813" y="1183939"/>
                  <a:pt x="181154" y="1224951"/>
                </a:cubicBezTo>
                <a:cubicBezTo>
                  <a:pt x="186905" y="1247955"/>
                  <a:pt x="193757" y="1270711"/>
                  <a:pt x="198407" y="1293962"/>
                </a:cubicBezTo>
                <a:cubicBezTo>
                  <a:pt x="201282" y="1308339"/>
                  <a:pt x="203477" y="1322870"/>
                  <a:pt x="207033" y="1337094"/>
                </a:cubicBezTo>
                <a:cubicBezTo>
                  <a:pt x="215124" y="1369458"/>
                  <a:pt x="218103" y="1362921"/>
                  <a:pt x="232913" y="1397479"/>
                </a:cubicBezTo>
                <a:cubicBezTo>
                  <a:pt x="254342" y="1447480"/>
                  <a:pt x="225636" y="1399504"/>
                  <a:pt x="258792" y="1449237"/>
                </a:cubicBezTo>
                <a:cubicBezTo>
                  <a:pt x="289455" y="1541225"/>
                  <a:pt x="258126" y="1465426"/>
                  <a:pt x="301924" y="1535502"/>
                </a:cubicBezTo>
                <a:cubicBezTo>
                  <a:pt x="308739" y="1546407"/>
                  <a:pt x="312362" y="1559102"/>
                  <a:pt x="319177" y="1570007"/>
                </a:cubicBezTo>
                <a:cubicBezTo>
                  <a:pt x="330128" y="1587529"/>
                  <a:pt x="353767" y="1617039"/>
                  <a:pt x="370935" y="1630392"/>
                </a:cubicBezTo>
                <a:cubicBezTo>
                  <a:pt x="448484" y="1690708"/>
                  <a:pt x="396860" y="1643367"/>
                  <a:pt x="448573" y="1682151"/>
                </a:cubicBezTo>
                <a:cubicBezTo>
                  <a:pt x="456384" y="1688009"/>
                  <a:pt x="496348" y="1718978"/>
                  <a:pt x="508958" y="1725283"/>
                </a:cubicBezTo>
                <a:cubicBezTo>
                  <a:pt x="517091" y="1729349"/>
                  <a:pt x="526211" y="1731034"/>
                  <a:pt x="534837" y="1733909"/>
                </a:cubicBezTo>
                <a:cubicBezTo>
                  <a:pt x="543464" y="1739660"/>
                  <a:pt x="551444" y="1746525"/>
                  <a:pt x="560717" y="1751162"/>
                </a:cubicBezTo>
                <a:cubicBezTo>
                  <a:pt x="577327" y="1759467"/>
                  <a:pt x="604525" y="1762889"/>
                  <a:pt x="621101" y="1768415"/>
                </a:cubicBezTo>
                <a:cubicBezTo>
                  <a:pt x="635791" y="1773312"/>
                  <a:pt x="649401" y="1781219"/>
                  <a:pt x="664233" y="1785668"/>
                </a:cubicBezTo>
                <a:cubicBezTo>
                  <a:pt x="678277" y="1789881"/>
                  <a:pt x="693220" y="1790436"/>
                  <a:pt x="707366" y="1794294"/>
                </a:cubicBezTo>
                <a:cubicBezTo>
                  <a:pt x="724911" y="1799079"/>
                  <a:pt x="741871" y="1805796"/>
                  <a:pt x="759124" y="1811547"/>
                </a:cubicBezTo>
                <a:cubicBezTo>
                  <a:pt x="767750" y="1814422"/>
                  <a:pt x="776087" y="1818390"/>
                  <a:pt x="785003" y="1820173"/>
                </a:cubicBezTo>
                <a:cubicBezTo>
                  <a:pt x="837052" y="1830583"/>
                  <a:pt x="814225" y="1824164"/>
                  <a:pt x="854015" y="1837426"/>
                </a:cubicBezTo>
                <a:cubicBezTo>
                  <a:pt x="1013253" y="1833003"/>
                  <a:pt x="1082781" y="1853399"/>
                  <a:pt x="1199071" y="1820173"/>
                </a:cubicBezTo>
                <a:cubicBezTo>
                  <a:pt x="1207814" y="1817675"/>
                  <a:pt x="1216324" y="1814422"/>
                  <a:pt x="1224950" y="1811547"/>
                </a:cubicBezTo>
                <a:cubicBezTo>
                  <a:pt x="1284912" y="1771573"/>
                  <a:pt x="1209544" y="1819251"/>
                  <a:pt x="1293962" y="1777041"/>
                </a:cubicBezTo>
                <a:cubicBezTo>
                  <a:pt x="1360849" y="1743597"/>
                  <a:pt x="1280675" y="1772843"/>
                  <a:pt x="1345720" y="1751162"/>
                </a:cubicBezTo>
                <a:cubicBezTo>
                  <a:pt x="1348596" y="1742536"/>
                  <a:pt x="1349303" y="1732849"/>
                  <a:pt x="1354347" y="1725283"/>
                </a:cubicBezTo>
                <a:cubicBezTo>
                  <a:pt x="1368620" y="1703874"/>
                  <a:pt x="1396125" y="1689473"/>
                  <a:pt x="1414732" y="1673524"/>
                </a:cubicBezTo>
                <a:cubicBezTo>
                  <a:pt x="1444646" y="1647883"/>
                  <a:pt x="1446549" y="1637162"/>
                  <a:pt x="1475117" y="1604513"/>
                </a:cubicBezTo>
                <a:cubicBezTo>
                  <a:pt x="1483150" y="1595332"/>
                  <a:pt x="1492370" y="1587260"/>
                  <a:pt x="1500996" y="1578634"/>
                </a:cubicBezTo>
                <a:cubicBezTo>
                  <a:pt x="1503871" y="1567132"/>
                  <a:pt x="1505873" y="1555376"/>
                  <a:pt x="1509622" y="1544128"/>
                </a:cubicBezTo>
                <a:cubicBezTo>
                  <a:pt x="1514519" y="1529438"/>
                  <a:pt x="1521438" y="1515495"/>
                  <a:pt x="1526875" y="1500996"/>
                </a:cubicBezTo>
                <a:cubicBezTo>
                  <a:pt x="1530068" y="1492482"/>
                  <a:pt x="1532626" y="1483743"/>
                  <a:pt x="1535501" y="1475117"/>
                </a:cubicBezTo>
                <a:cubicBezTo>
                  <a:pt x="1538377" y="1452113"/>
                  <a:pt x="1538915" y="1428694"/>
                  <a:pt x="1544128" y="1406105"/>
                </a:cubicBezTo>
                <a:cubicBezTo>
                  <a:pt x="1560555" y="1334923"/>
                  <a:pt x="1555923" y="1388193"/>
                  <a:pt x="1578633" y="1337094"/>
                </a:cubicBezTo>
                <a:cubicBezTo>
                  <a:pt x="1586019" y="1320475"/>
                  <a:pt x="1591475" y="1302979"/>
                  <a:pt x="1595886" y="1285336"/>
                </a:cubicBezTo>
                <a:cubicBezTo>
                  <a:pt x="1598649" y="1274285"/>
                  <a:pt x="1606953" y="1237324"/>
                  <a:pt x="1613139" y="1224951"/>
                </a:cubicBezTo>
                <a:cubicBezTo>
                  <a:pt x="1617776" y="1215678"/>
                  <a:pt x="1625248" y="1208073"/>
                  <a:pt x="1630392" y="1199071"/>
                </a:cubicBezTo>
                <a:cubicBezTo>
                  <a:pt x="1674166" y="1122467"/>
                  <a:pt x="1622868" y="1201731"/>
                  <a:pt x="1664898" y="1138687"/>
                </a:cubicBezTo>
                <a:cubicBezTo>
                  <a:pt x="1706003" y="1015366"/>
                  <a:pt x="1677059" y="1118193"/>
                  <a:pt x="1690777" y="871268"/>
                </a:cubicBezTo>
                <a:cubicBezTo>
                  <a:pt x="1692539" y="839556"/>
                  <a:pt x="1694450" y="807749"/>
                  <a:pt x="1699403" y="776377"/>
                </a:cubicBezTo>
                <a:cubicBezTo>
                  <a:pt x="1705241" y="739402"/>
                  <a:pt x="1714380" y="714192"/>
                  <a:pt x="1725283" y="681487"/>
                </a:cubicBezTo>
                <a:cubicBezTo>
                  <a:pt x="1744056" y="531290"/>
                  <a:pt x="1726592" y="685753"/>
                  <a:pt x="1742535" y="422694"/>
                </a:cubicBezTo>
                <a:cubicBezTo>
                  <a:pt x="1744456" y="390991"/>
                  <a:pt x="1748629" y="359463"/>
                  <a:pt x="1751162" y="327803"/>
                </a:cubicBezTo>
                <a:cubicBezTo>
                  <a:pt x="1754380" y="287573"/>
                  <a:pt x="1755563" y="247171"/>
                  <a:pt x="1759788" y="207034"/>
                </a:cubicBezTo>
                <a:cubicBezTo>
                  <a:pt x="1761323" y="192452"/>
                  <a:pt x="1767554" y="178539"/>
                  <a:pt x="1768415" y="163902"/>
                </a:cubicBezTo>
                <a:cubicBezTo>
                  <a:pt x="1770441" y="129456"/>
                  <a:pt x="1768415" y="94891"/>
                  <a:pt x="1768415" y="60385"/>
                </a:cubicBezTo>
              </a:path>
            </a:pathLst>
          </a:cu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Sketching: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7" name="Object 12"/>
          <p:cNvGraphicFramePr>
            <a:graphicFrameLocks noChangeAspect="1"/>
          </p:cNvGraphicFramePr>
          <p:nvPr/>
        </p:nvGraphicFramePr>
        <p:xfrm>
          <a:off x="719138" y="4821238"/>
          <a:ext cx="8012112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0" name="Equation" r:id="rId3" imgW="2997200" imgH="431800" progId="Equation.DSMT4">
                  <p:embed/>
                </p:oleObj>
              </mc:Choice>
              <mc:Fallback>
                <p:oleObj name="Equation" r:id="rId3" imgW="2997200" imgH="431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4821238"/>
                        <a:ext cx="8012112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81000" y="422275"/>
            <a:ext cx="3429000" cy="3235325"/>
            <a:chOff x="381000" y="422275"/>
            <a:chExt cx="3429000" cy="3235325"/>
          </a:xfrm>
        </p:grpSpPr>
        <p:cxnSp>
          <p:nvCxnSpPr>
            <p:cNvPr id="23560" name="AutoShape 12"/>
            <p:cNvCxnSpPr>
              <a:cxnSpLocks noChangeShapeType="1"/>
            </p:cNvCxnSpPr>
            <p:nvPr/>
          </p:nvCxnSpPr>
          <p:spPr bwMode="auto">
            <a:xfrm>
              <a:off x="2094672" y="422275"/>
              <a:ext cx="0" cy="32353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1" name="AutoShape 13"/>
            <p:cNvCxnSpPr>
              <a:cxnSpLocks noChangeShapeType="1"/>
            </p:cNvCxnSpPr>
            <p:nvPr/>
          </p:nvCxnSpPr>
          <p:spPr bwMode="auto">
            <a:xfrm>
              <a:off x="381000" y="2057400"/>
              <a:ext cx="34290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355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187129"/>
              </p:ext>
            </p:extLst>
          </p:nvPr>
        </p:nvGraphicFramePr>
        <p:xfrm>
          <a:off x="4332288" y="1287463"/>
          <a:ext cx="4664075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1" name="Equation" r:id="rId5" imgW="1726920" imgH="482400" progId="Equation.DSMT4">
                  <p:embed/>
                </p:oleObj>
              </mc:Choice>
              <mc:Fallback>
                <p:oleObj name="Equation" r:id="rId5" imgW="172692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1287463"/>
                        <a:ext cx="4664075" cy="130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685800" y="4094163"/>
            <a:ext cx="7924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500" dirty="0" smtClean="0">
                <a:latin typeface="Century Gothic" pitchFamily="34" charset="0"/>
              </a:rPr>
              <a:t># of Zeros</a:t>
            </a:r>
            <a:r>
              <a:rPr lang="en-US" sz="2500" dirty="0">
                <a:latin typeface="Century Gothic" pitchFamily="34" charset="0"/>
              </a:rPr>
              <a:t>: </a:t>
            </a:r>
            <a:r>
              <a:rPr lang="en-US" sz="2500" dirty="0" smtClean="0">
                <a:latin typeface="Century Gothic" pitchFamily="34" charset="0"/>
              </a:rPr>
              <a:t>_________     </a:t>
            </a:r>
            <a:r>
              <a:rPr lang="en-US" sz="2500" dirty="0">
                <a:latin typeface="Century Gothic" pitchFamily="34" charset="0"/>
              </a:rPr>
              <a:t>		  </a:t>
            </a:r>
            <a:r>
              <a:rPr lang="en-US" sz="2500" dirty="0" smtClean="0">
                <a:latin typeface="Century Gothic" pitchFamily="34" charset="0"/>
              </a:rPr>
              <a:t>          Y-</a:t>
            </a:r>
            <a:r>
              <a:rPr lang="en-US" sz="2500" dirty="0" err="1" smtClean="0">
                <a:latin typeface="Century Gothic" pitchFamily="34" charset="0"/>
              </a:rPr>
              <a:t>Int</a:t>
            </a:r>
            <a:r>
              <a:rPr lang="en-US" sz="2500" dirty="0">
                <a:latin typeface="Century Gothic" pitchFamily="34" charset="0"/>
              </a:rPr>
              <a:t>: </a:t>
            </a:r>
            <a:r>
              <a:rPr lang="en-US" sz="2500" dirty="0" smtClean="0">
                <a:latin typeface="Century Gothic" pitchFamily="34" charset="0"/>
              </a:rPr>
              <a:t>________</a:t>
            </a:r>
            <a:endParaRPr lang="en-US" sz="2500" dirty="0">
              <a:latin typeface="Century Gothic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942726"/>
              </p:ext>
            </p:extLst>
          </p:nvPr>
        </p:nvGraphicFramePr>
        <p:xfrm>
          <a:off x="2990850" y="3973513"/>
          <a:ext cx="3365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2" name="Equation" r:id="rId7" imgW="114120" imgH="177480" progId="Equation.DSMT4">
                  <p:embed/>
                </p:oleObj>
              </mc:Choice>
              <mc:Fallback>
                <p:oleObj name="Equation" r:id="rId7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90850" y="3973513"/>
                        <a:ext cx="336550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011114"/>
              </p:ext>
            </p:extLst>
          </p:nvPr>
        </p:nvGraphicFramePr>
        <p:xfrm>
          <a:off x="7264400" y="3975100"/>
          <a:ext cx="130968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3" name="Equation" r:id="rId9" imgW="444240" imgH="203040" progId="Equation.DSMT4">
                  <p:embed/>
                </p:oleObj>
              </mc:Choice>
              <mc:Fallback>
                <p:oleObj name="Equation" r:id="rId9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64400" y="3975100"/>
                        <a:ext cx="1309688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324291"/>
              </p:ext>
            </p:extLst>
          </p:nvPr>
        </p:nvGraphicFramePr>
        <p:xfrm>
          <a:off x="4191000" y="4884738"/>
          <a:ext cx="4492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4" name="Equation" r:id="rId11" imgW="152280" imgH="126720" progId="Equation.DSMT4">
                  <p:embed/>
                </p:oleObj>
              </mc:Choice>
              <mc:Fallback>
                <p:oleObj name="Equation" r:id="rId11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91000" y="4884738"/>
                        <a:ext cx="449262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934134"/>
              </p:ext>
            </p:extLst>
          </p:nvPr>
        </p:nvGraphicFramePr>
        <p:xfrm>
          <a:off x="4060825" y="5494338"/>
          <a:ext cx="7112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5" name="Equation" r:id="rId13" imgW="241200" imgH="126720" progId="Equation.DSMT4">
                  <p:embed/>
                </p:oleObj>
              </mc:Choice>
              <mc:Fallback>
                <p:oleObj name="Equation" r:id="rId13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60825" y="5494338"/>
                        <a:ext cx="711200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826083"/>
              </p:ext>
            </p:extLst>
          </p:nvPr>
        </p:nvGraphicFramePr>
        <p:xfrm>
          <a:off x="7723188" y="5287963"/>
          <a:ext cx="37306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6" name="Equation" r:id="rId15" imgW="126720" imgH="164880" progId="Equation.DSMT4">
                  <p:embed/>
                </p:oleObj>
              </mc:Choice>
              <mc:Fallback>
                <p:oleObj name="Equation" r:id="rId15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723188" y="5287963"/>
                        <a:ext cx="373062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3"/>
          <p:cNvSpPr/>
          <p:nvPr/>
        </p:nvSpPr>
        <p:spPr>
          <a:xfrm>
            <a:off x="976544" y="372862"/>
            <a:ext cx="1828868" cy="3187084"/>
          </a:xfrm>
          <a:custGeom>
            <a:avLst/>
            <a:gdLst>
              <a:gd name="connsiteX0" fmla="*/ 0 w 1828868"/>
              <a:gd name="connsiteY0" fmla="*/ 3187084 h 3187084"/>
              <a:gd name="connsiteX1" fmla="*/ 8877 w 1828868"/>
              <a:gd name="connsiteY1" fmla="*/ 3062796 h 3187084"/>
              <a:gd name="connsiteX2" fmla="*/ 26633 w 1828868"/>
              <a:gd name="connsiteY2" fmla="*/ 3000653 h 3187084"/>
              <a:gd name="connsiteX3" fmla="*/ 44388 w 1828868"/>
              <a:gd name="connsiteY3" fmla="*/ 2867488 h 3187084"/>
              <a:gd name="connsiteX4" fmla="*/ 35510 w 1828868"/>
              <a:gd name="connsiteY4" fmla="*/ 2698812 h 3187084"/>
              <a:gd name="connsiteX5" fmla="*/ 44388 w 1828868"/>
              <a:gd name="connsiteY5" fmla="*/ 2556769 h 3187084"/>
              <a:gd name="connsiteX6" fmla="*/ 53266 w 1828868"/>
              <a:gd name="connsiteY6" fmla="*/ 2530136 h 3187084"/>
              <a:gd name="connsiteX7" fmla="*/ 62143 w 1828868"/>
              <a:gd name="connsiteY7" fmla="*/ 2290439 h 3187084"/>
              <a:gd name="connsiteX8" fmla="*/ 71021 w 1828868"/>
              <a:gd name="connsiteY8" fmla="*/ 2254928 h 3187084"/>
              <a:gd name="connsiteX9" fmla="*/ 79899 w 1828868"/>
              <a:gd name="connsiteY9" fmla="*/ 2192785 h 3187084"/>
              <a:gd name="connsiteX10" fmla="*/ 88776 w 1828868"/>
              <a:gd name="connsiteY10" fmla="*/ 2104008 h 3187084"/>
              <a:gd name="connsiteX11" fmla="*/ 97654 w 1828868"/>
              <a:gd name="connsiteY11" fmla="*/ 2024109 h 3187084"/>
              <a:gd name="connsiteX12" fmla="*/ 106532 w 1828868"/>
              <a:gd name="connsiteY12" fmla="*/ 1819922 h 3187084"/>
              <a:gd name="connsiteX13" fmla="*/ 115409 w 1828868"/>
              <a:gd name="connsiteY13" fmla="*/ 1793289 h 3187084"/>
              <a:gd name="connsiteX14" fmla="*/ 133165 w 1828868"/>
              <a:gd name="connsiteY14" fmla="*/ 1695635 h 3187084"/>
              <a:gd name="connsiteX15" fmla="*/ 133165 w 1828868"/>
              <a:gd name="connsiteY15" fmla="*/ 1500326 h 3187084"/>
              <a:gd name="connsiteX16" fmla="*/ 150920 w 1828868"/>
              <a:gd name="connsiteY16" fmla="*/ 1429305 h 3187084"/>
              <a:gd name="connsiteX17" fmla="*/ 159798 w 1828868"/>
              <a:gd name="connsiteY17" fmla="*/ 1358284 h 3187084"/>
              <a:gd name="connsiteX18" fmla="*/ 177553 w 1828868"/>
              <a:gd name="connsiteY18" fmla="*/ 1340528 h 3187084"/>
              <a:gd name="connsiteX19" fmla="*/ 204186 w 1828868"/>
              <a:gd name="connsiteY19" fmla="*/ 1305018 h 3187084"/>
              <a:gd name="connsiteX20" fmla="*/ 221941 w 1828868"/>
              <a:gd name="connsiteY20" fmla="*/ 1287262 h 3187084"/>
              <a:gd name="connsiteX21" fmla="*/ 257452 w 1828868"/>
              <a:gd name="connsiteY21" fmla="*/ 1233996 h 3187084"/>
              <a:gd name="connsiteX22" fmla="*/ 275207 w 1828868"/>
              <a:gd name="connsiteY22" fmla="*/ 1207363 h 3187084"/>
              <a:gd name="connsiteX23" fmla="*/ 372862 w 1828868"/>
              <a:gd name="connsiteY23" fmla="*/ 1189608 h 3187084"/>
              <a:gd name="connsiteX24" fmla="*/ 488272 w 1828868"/>
              <a:gd name="connsiteY24" fmla="*/ 1198486 h 3187084"/>
              <a:gd name="connsiteX25" fmla="*/ 514905 w 1828868"/>
              <a:gd name="connsiteY25" fmla="*/ 1207363 h 3187084"/>
              <a:gd name="connsiteX26" fmla="*/ 532660 w 1828868"/>
              <a:gd name="connsiteY26" fmla="*/ 1233996 h 3187084"/>
              <a:gd name="connsiteX27" fmla="*/ 550415 w 1828868"/>
              <a:gd name="connsiteY27" fmla="*/ 1251752 h 3187084"/>
              <a:gd name="connsiteX28" fmla="*/ 559293 w 1828868"/>
              <a:gd name="connsiteY28" fmla="*/ 1278385 h 3187084"/>
              <a:gd name="connsiteX29" fmla="*/ 594804 w 1828868"/>
              <a:gd name="connsiteY29" fmla="*/ 1331651 h 3187084"/>
              <a:gd name="connsiteX30" fmla="*/ 603681 w 1828868"/>
              <a:gd name="connsiteY30" fmla="*/ 1358284 h 3187084"/>
              <a:gd name="connsiteX31" fmla="*/ 621437 w 1828868"/>
              <a:gd name="connsiteY31" fmla="*/ 1384917 h 3187084"/>
              <a:gd name="connsiteX32" fmla="*/ 639192 w 1828868"/>
              <a:gd name="connsiteY32" fmla="*/ 1438183 h 3187084"/>
              <a:gd name="connsiteX33" fmla="*/ 648070 w 1828868"/>
              <a:gd name="connsiteY33" fmla="*/ 1464816 h 3187084"/>
              <a:gd name="connsiteX34" fmla="*/ 656947 w 1828868"/>
              <a:gd name="connsiteY34" fmla="*/ 1526959 h 3187084"/>
              <a:gd name="connsiteX35" fmla="*/ 665825 w 1828868"/>
              <a:gd name="connsiteY35" fmla="*/ 1553592 h 3187084"/>
              <a:gd name="connsiteX36" fmla="*/ 674703 w 1828868"/>
              <a:gd name="connsiteY36" fmla="*/ 1766656 h 3187084"/>
              <a:gd name="connsiteX37" fmla="*/ 692458 w 1828868"/>
              <a:gd name="connsiteY37" fmla="*/ 1819922 h 3187084"/>
              <a:gd name="connsiteX38" fmla="*/ 710213 w 1828868"/>
              <a:gd name="connsiteY38" fmla="*/ 1873188 h 3187084"/>
              <a:gd name="connsiteX39" fmla="*/ 719091 w 1828868"/>
              <a:gd name="connsiteY39" fmla="*/ 1899821 h 3187084"/>
              <a:gd name="connsiteX40" fmla="*/ 736846 w 1828868"/>
              <a:gd name="connsiteY40" fmla="*/ 1970843 h 3187084"/>
              <a:gd name="connsiteX41" fmla="*/ 745724 w 1828868"/>
              <a:gd name="connsiteY41" fmla="*/ 1997476 h 3187084"/>
              <a:gd name="connsiteX42" fmla="*/ 798990 w 1828868"/>
              <a:gd name="connsiteY42" fmla="*/ 2032987 h 3187084"/>
              <a:gd name="connsiteX43" fmla="*/ 825623 w 1828868"/>
              <a:gd name="connsiteY43" fmla="*/ 2050742 h 3187084"/>
              <a:gd name="connsiteX44" fmla="*/ 861134 w 1828868"/>
              <a:gd name="connsiteY44" fmla="*/ 2059620 h 3187084"/>
              <a:gd name="connsiteX45" fmla="*/ 914400 w 1828868"/>
              <a:gd name="connsiteY45" fmla="*/ 2077375 h 3187084"/>
              <a:gd name="connsiteX46" fmla="*/ 949910 w 1828868"/>
              <a:gd name="connsiteY46" fmla="*/ 2086253 h 3187084"/>
              <a:gd name="connsiteX47" fmla="*/ 976543 w 1828868"/>
              <a:gd name="connsiteY47" fmla="*/ 2095130 h 3187084"/>
              <a:gd name="connsiteX48" fmla="*/ 1145219 w 1828868"/>
              <a:gd name="connsiteY48" fmla="*/ 2104008 h 3187084"/>
              <a:gd name="connsiteX49" fmla="*/ 1305017 w 1828868"/>
              <a:gd name="connsiteY49" fmla="*/ 2095130 h 3187084"/>
              <a:gd name="connsiteX50" fmla="*/ 1331650 w 1828868"/>
              <a:gd name="connsiteY50" fmla="*/ 2086253 h 3187084"/>
              <a:gd name="connsiteX51" fmla="*/ 1367161 w 1828868"/>
              <a:gd name="connsiteY51" fmla="*/ 2077375 h 3187084"/>
              <a:gd name="connsiteX52" fmla="*/ 1420427 w 1828868"/>
              <a:gd name="connsiteY52" fmla="*/ 2050742 h 3187084"/>
              <a:gd name="connsiteX53" fmla="*/ 1447060 w 1828868"/>
              <a:gd name="connsiteY53" fmla="*/ 2032987 h 3187084"/>
              <a:gd name="connsiteX54" fmla="*/ 1473693 w 1828868"/>
              <a:gd name="connsiteY54" fmla="*/ 2024109 h 3187084"/>
              <a:gd name="connsiteX55" fmla="*/ 1553592 w 1828868"/>
              <a:gd name="connsiteY55" fmla="*/ 1961965 h 3187084"/>
              <a:gd name="connsiteX56" fmla="*/ 1597980 w 1828868"/>
              <a:gd name="connsiteY56" fmla="*/ 1882066 h 3187084"/>
              <a:gd name="connsiteX57" fmla="*/ 1615736 w 1828868"/>
              <a:gd name="connsiteY57" fmla="*/ 1828800 h 3187084"/>
              <a:gd name="connsiteX58" fmla="*/ 1642369 w 1828868"/>
              <a:gd name="connsiteY58" fmla="*/ 1802167 h 3187084"/>
              <a:gd name="connsiteX59" fmla="*/ 1660124 w 1828868"/>
              <a:gd name="connsiteY59" fmla="*/ 1748901 h 3187084"/>
              <a:gd name="connsiteX60" fmla="*/ 1669002 w 1828868"/>
              <a:gd name="connsiteY60" fmla="*/ 1704513 h 3187084"/>
              <a:gd name="connsiteX61" fmla="*/ 1686757 w 1828868"/>
              <a:gd name="connsiteY61" fmla="*/ 1686757 h 3187084"/>
              <a:gd name="connsiteX62" fmla="*/ 1713390 w 1828868"/>
              <a:gd name="connsiteY62" fmla="*/ 1535837 h 3187084"/>
              <a:gd name="connsiteX63" fmla="*/ 1722268 w 1828868"/>
              <a:gd name="connsiteY63" fmla="*/ 1260629 h 3187084"/>
              <a:gd name="connsiteX64" fmla="*/ 1740023 w 1828868"/>
              <a:gd name="connsiteY64" fmla="*/ 1109709 h 3187084"/>
              <a:gd name="connsiteX65" fmla="*/ 1748901 w 1828868"/>
              <a:gd name="connsiteY65" fmla="*/ 1074198 h 3187084"/>
              <a:gd name="connsiteX66" fmla="*/ 1757778 w 1828868"/>
              <a:gd name="connsiteY66" fmla="*/ 932155 h 3187084"/>
              <a:gd name="connsiteX67" fmla="*/ 1775534 w 1828868"/>
              <a:gd name="connsiteY67" fmla="*/ 878889 h 3187084"/>
              <a:gd name="connsiteX68" fmla="*/ 1775534 w 1828868"/>
              <a:gd name="connsiteY68" fmla="*/ 461639 h 3187084"/>
              <a:gd name="connsiteX69" fmla="*/ 1793289 w 1828868"/>
              <a:gd name="connsiteY69" fmla="*/ 426128 h 3187084"/>
              <a:gd name="connsiteX70" fmla="*/ 1811044 w 1828868"/>
              <a:gd name="connsiteY70" fmla="*/ 142043 h 3187084"/>
              <a:gd name="connsiteX71" fmla="*/ 1819922 w 1828868"/>
              <a:gd name="connsiteY71" fmla="*/ 53266 h 3187084"/>
              <a:gd name="connsiteX72" fmla="*/ 1828800 w 1828868"/>
              <a:gd name="connsiteY72" fmla="*/ 0 h 318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828868" h="3187084">
                <a:moveTo>
                  <a:pt x="0" y="3187084"/>
                </a:moveTo>
                <a:cubicBezTo>
                  <a:pt x="2959" y="3145655"/>
                  <a:pt x="4290" y="3104077"/>
                  <a:pt x="8877" y="3062796"/>
                </a:cubicBezTo>
                <a:cubicBezTo>
                  <a:pt x="10735" y="3046077"/>
                  <a:pt x="21022" y="3017486"/>
                  <a:pt x="26633" y="3000653"/>
                </a:cubicBezTo>
                <a:cubicBezTo>
                  <a:pt x="28821" y="2985338"/>
                  <a:pt x="44388" y="2878951"/>
                  <a:pt x="44388" y="2867488"/>
                </a:cubicBezTo>
                <a:cubicBezTo>
                  <a:pt x="44388" y="2811185"/>
                  <a:pt x="38469" y="2755037"/>
                  <a:pt x="35510" y="2698812"/>
                </a:cubicBezTo>
                <a:cubicBezTo>
                  <a:pt x="38469" y="2651464"/>
                  <a:pt x="39422" y="2603948"/>
                  <a:pt x="44388" y="2556769"/>
                </a:cubicBezTo>
                <a:cubicBezTo>
                  <a:pt x="45368" y="2547463"/>
                  <a:pt x="52644" y="2539473"/>
                  <a:pt x="53266" y="2530136"/>
                </a:cubicBezTo>
                <a:cubicBezTo>
                  <a:pt x="58584" y="2450359"/>
                  <a:pt x="56995" y="2370227"/>
                  <a:pt x="62143" y="2290439"/>
                </a:cubicBezTo>
                <a:cubicBezTo>
                  <a:pt x="62929" y="2278263"/>
                  <a:pt x="68838" y="2266932"/>
                  <a:pt x="71021" y="2254928"/>
                </a:cubicBezTo>
                <a:cubicBezTo>
                  <a:pt x="74764" y="2234341"/>
                  <a:pt x="77454" y="2213566"/>
                  <a:pt x="79899" y="2192785"/>
                </a:cubicBezTo>
                <a:cubicBezTo>
                  <a:pt x="83374" y="2163249"/>
                  <a:pt x="85663" y="2133585"/>
                  <a:pt x="88776" y="2104008"/>
                </a:cubicBezTo>
                <a:cubicBezTo>
                  <a:pt x="91581" y="2077358"/>
                  <a:pt x="94695" y="2050742"/>
                  <a:pt x="97654" y="2024109"/>
                </a:cubicBezTo>
                <a:cubicBezTo>
                  <a:pt x="100613" y="1956047"/>
                  <a:pt x="101307" y="1887848"/>
                  <a:pt x="106532" y="1819922"/>
                </a:cubicBezTo>
                <a:cubicBezTo>
                  <a:pt x="107250" y="1810592"/>
                  <a:pt x="113139" y="1802367"/>
                  <a:pt x="115409" y="1793289"/>
                </a:cubicBezTo>
                <a:cubicBezTo>
                  <a:pt x="121614" y="1768469"/>
                  <a:pt x="129206" y="1719386"/>
                  <a:pt x="133165" y="1695635"/>
                </a:cubicBezTo>
                <a:cubicBezTo>
                  <a:pt x="122873" y="1603014"/>
                  <a:pt x="118132" y="1605557"/>
                  <a:pt x="133165" y="1500326"/>
                </a:cubicBezTo>
                <a:cubicBezTo>
                  <a:pt x="136616" y="1476169"/>
                  <a:pt x="147893" y="1453519"/>
                  <a:pt x="150920" y="1429305"/>
                </a:cubicBezTo>
                <a:cubicBezTo>
                  <a:pt x="153879" y="1405631"/>
                  <a:pt x="152943" y="1381136"/>
                  <a:pt x="159798" y="1358284"/>
                </a:cubicBezTo>
                <a:cubicBezTo>
                  <a:pt x="162203" y="1350267"/>
                  <a:pt x="172195" y="1346958"/>
                  <a:pt x="177553" y="1340528"/>
                </a:cubicBezTo>
                <a:cubicBezTo>
                  <a:pt x="187025" y="1329161"/>
                  <a:pt x="194714" y="1316385"/>
                  <a:pt x="204186" y="1305018"/>
                </a:cubicBezTo>
                <a:cubicBezTo>
                  <a:pt x="209544" y="1298588"/>
                  <a:pt x="216919" y="1293958"/>
                  <a:pt x="221941" y="1287262"/>
                </a:cubicBezTo>
                <a:cubicBezTo>
                  <a:pt x="234745" y="1270190"/>
                  <a:pt x="245615" y="1251751"/>
                  <a:pt x="257452" y="1233996"/>
                </a:cubicBezTo>
                <a:cubicBezTo>
                  <a:pt x="263370" y="1225118"/>
                  <a:pt x="264645" y="1208872"/>
                  <a:pt x="275207" y="1207363"/>
                </a:cubicBezTo>
                <a:cubicBezTo>
                  <a:pt x="349430" y="1196761"/>
                  <a:pt x="317051" y="1203561"/>
                  <a:pt x="372862" y="1189608"/>
                </a:cubicBezTo>
                <a:cubicBezTo>
                  <a:pt x="411332" y="1192567"/>
                  <a:pt x="449986" y="1193700"/>
                  <a:pt x="488272" y="1198486"/>
                </a:cubicBezTo>
                <a:cubicBezTo>
                  <a:pt x="497558" y="1199647"/>
                  <a:pt x="507598" y="1201517"/>
                  <a:pt x="514905" y="1207363"/>
                </a:cubicBezTo>
                <a:cubicBezTo>
                  <a:pt x="523237" y="1214028"/>
                  <a:pt x="525995" y="1225664"/>
                  <a:pt x="532660" y="1233996"/>
                </a:cubicBezTo>
                <a:cubicBezTo>
                  <a:pt x="537889" y="1240532"/>
                  <a:pt x="544497" y="1245833"/>
                  <a:pt x="550415" y="1251752"/>
                </a:cubicBezTo>
                <a:cubicBezTo>
                  <a:pt x="553374" y="1260630"/>
                  <a:pt x="554748" y="1270205"/>
                  <a:pt x="559293" y="1278385"/>
                </a:cubicBezTo>
                <a:cubicBezTo>
                  <a:pt x="569656" y="1297039"/>
                  <a:pt x="594804" y="1331651"/>
                  <a:pt x="594804" y="1331651"/>
                </a:cubicBezTo>
                <a:cubicBezTo>
                  <a:pt x="597763" y="1340529"/>
                  <a:pt x="599496" y="1349914"/>
                  <a:pt x="603681" y="1358284"/>
                </a:cubicBezTo>
                <a:cubicBezTo>
                  <a:pt x="608453" y="1367827"/>
                  <a:pt x="617104" y="1375167"/>
                  <a:pt x="621437" y="1384917"/>
                </a:cubicBezTo>
                <a:cubicBezTo>
                  <a:pt x="629038" y="1402020"/>
                  <a:pt x="633274" y="1420428"/>
                  <a:pt x="639192" y="1438183"/>
                </a:cubicBezTo>
                <a:lnTo>
                  <a:pt x="648070" y="1464816"/>
                </a:lnTo>
                <a:cubicBezTo>
                  <a:pt x="651029" y="1485530"/>
                  <a:pt x="652843" y="1506441"/>
                  <a:pt x="656947" y="1526959"/>
                </a:cubicBezTo>
                <a:cubicBezTo>
                  <a:pt x="658782" y="1536135"/>
                  <a:pt x="665134" y="1544260"/>
                  <a:pt x="665825" y="1553592"/>
                </a:cubicBezTo>
                <a:cubicBezTo>
                  <a:pt x="671076" y="1624481"/>
                  <a:pt x="667630" y="1695926"/>
                  <a:pt x="674703" y="1766656"/>
                </a:cubicBezTo>
                <a:cubicBezTo>
                  <a:pt x="676565" y="1785279"/>
                  <a:pt x="686540" y="1802167"/>
                  <a:pt x="692458" y="1819922"/>
                </a:cubicBezTo>
                <a:lnTo>
                  <a:pt x="710213" y="1873188"/>
                </a:lnTo>
                <a:cubicBezTo>
                  <a:pt x="713172" y="1882066"/>
                  <a:pt x="716821" y="1890742"/>
                  <a:pt x="719091" y="1899821"/>
                </a:cubicBezTo>
                <a:cubicBezTo>
                  <a:pt x="725009" y="1923495"/>
                  <a:pt x="729129" y="1947693"/>
                  <a:pt x="736846" y="1970843"/>
                </a:cubicBezTo>
                <a:cubicBezTo>
                  <a:pt x="739805" y="1979721"/>
                  <a:pt x="740533" y="1989690"/>
                  <a:pt x="745724" y="1997476"/>
                </a:cubicBezTo>
                <a:cubicBezTo>
                  <a:pt x="770967" y="2035341"/>
                  <a:pt x="766414" y="2016699"/>
                  <a:pt x="798990" y="2032987"/>
                </a:cubicBezTo>
                <a:cubicBezTo>
                  <a:pt x="808533" y="2037759"/>
                  <a:pt x="815816" y="2046539"/>
                  <a:pt x="825623" y="2050742"/>
                </a:cubicBezTo>
                <a:cubicBezTo>
                  <a:pt x="836838" y="2055548"/>
                  <a:pt x="849447" y="2056114"/>
                  <a:pt x="861134" y="2059620"/>
                </a:cubicBezTo>
                <a:cubicBezTo>
                  <a:pt x="879060" y="2064998"/>
                  <a:pt x="896243" y="2072836"/>
                  <a:pt x="914400" y="2077375"/>
                </a:cubicBezTo>
                <a:cubicBezTo>
                  <a:pt x="926237" y="2080334"/>
                  <a:pt x="938178" y="2082901"/>
                  <a:pt x="949910" y="2086253"/>
                </a:cubicBezTo>
                <a:cubicBezTo>
                  <a:pt x="958908" y="2088824"/>
                  <a:pt x="967224" y="2094283"/>
                  <a:pt x="976543" y="2095130"/>
                </a:cubicBezTo>
                <a:cubicBezTo>
                  <a:pt x="1032615" y="2100227"/>
                  <a:pt x="1088994" y="2101049"/>
                  <a:pt x="1145219" y="2104008"/>
                </a:cubicBezTo>
                <a:cubicBezTo>
                  <a:pt x="1198485" y="2101049"/>
                  <a:pt x="1251909" y="2100188"/>
                  <a:pt x="1305017" y="2095130"/>
                </a:cubicBezTo>
                <a:cubicBezTo>
                  <a:pt x="1314333" y="2094243"/>
                  <a:pt x="1322652" y="2088824"/>
                  <a:pt x="1331650" y="2086253"/>
                </a:cubicBezTo>
                <a:cubicBezTo>
                  <a:pt x="1343382" y="2082901"/>
                  <a:pt x="1355324" y="2080334"/>
                  <a:pt x="1367161" y="2077375"/>
                </a:cubicBezTo>
                <a:cubicBezTo>
                  <a:pt x="1443487" y="2026492"/>
                  <a:pt x="1346917" y="2087497"/>
                  <a:pt x="1420427" y="2050742"/>
                </a:cubicBezTo>
                <a:cubicBezTo>
                  <a:pt x="1429970" y="2045970"/>
                  <a:pt x="1437517" y="2037759"/>
                  <a:pt x="1447060" y="2032987"/>
                </a:cubicBezTo>
                <a:cubicBezTo>
                  <a:pt x="1455430" y="2028802"/>
                  <a:pt x="1465513" y="2028654"/>
                  <a:pt x="1473693" y="2024109"/>
                </a:cubicBezTo>
                <a:cubicBezTo>
                  <a:pt x="1497912" y="2010654"/>
                  <a:pt x="1535106" y="1986613"/>
                  <a:pt x="1553592" y="1961965"/>
                </a:cubicBezTo>
                <a:cubicBezTo>
                  <a:pt x="1563248" y="1949090"/>
                  <a:pt x="1590752" y="1900137"/>
                  <a:pt x="1597980" y="1882066"/>
                </a:cubicBezTo>
                <a:cubicBezTo>
                  <a:pt x="1604931" y="1864689"/>
                  <a:pt x="1602502" y="1842034"/>
                  <a:pt x="1615736" y="1828800"/>
                </a:cubicBezTo>
                <a:lnTo>
                  <a:pt x="1642369" y="1802167"/>
                </a:lnTo>
                <a:cubicBezTo>
                  <a:pt x="1648287" y="1784412"/>
                  <a:pt x="1656453" y="1767253"/>
                  <a:pt x="1660124" y="1748901"/>
                </a:cubicBezTo>
                <a:cubicBezTo>
                  <a:pt x="1663083" y="1734105"/>
                  <a:pt x="1663058" y="1718382"/>
                  <a:pt x="1669002" y="1704513"/>
                </a:cubicBezTo>
                <a:cubicBezTo>
                  <a:pt x="1672299" y="1696820"/>
                  <a:pt x="1680839" y="1692676"/>
                  <a:pt x="1686757" y="1686757"/>
                </a:cubicBezTo>
                <a:cubicBezTo>
                  <a:pt x="1706993" y="1565341"/>
                  <a:pt x="1697451" y="1615526"/>
                  <a:pt x="1713390" y="1535837"/>
                </a:cubicBezTo>
                <a:cubicBezTo>
                  <a:pt x="1716349" y="1444101"/>
                  <a:pt x="1717902" y="1352309"/>
                  <a:pt x="1722268" y="1260629"/>
                </a:cubicBezTo>
                <a:cubicBezTo>
                  <a:pt x="1724591" y="1211841"/>
                  <a:pt x="1730278" y="1158432"/>
                  <a:pt x="1740023" y="1109709"/>
                </a:cubicBezTo>
                <a:cubicBezTo>
                  <a:pt x="1742416" y="1097745"/>
                  <a:pt x="1745942" y="1086035"/>
                  <a:pt x="1748901" y="1074198"/>
                </a:cubicBezTo>
                <a:cubicBezTo>
                  <a:pt x="1751860" y="1026850"/>
                  <a:pt x="1751368" y="979160"/>
                  <a:pt x="1757778" y="932155"/>
                </a:cubicBezTo>
                <a:cubicBezTo>
                  <a:pt x="1760307" y="913611"/>
                  <a:pt x="1775534" y="878889"/>
                  <a:pt x="1775534" y="878889"/>
                </a:cubicBezTo>
                <a:cubicBezTo>
                  <a:pt x="1771691" y="763609"/>
                  <a:pt x="1757631" y="586963"/>
                  <a:pt x="1775534" y="461639"/>
                </a:cubicBezTo>
                <a:cubicBezTo>
                  <a:pt x="1777406" y="448538"/>
                  <a:pt x="1787371" y="437965"/>
                  <a:pt x="1793289" y="426128"/>
                </a:cubicBezTo>
                <a:cubicBezTo>
                  <a:pt x="1799207" y="331433"/>
                  <a:pt x="1801603" y="236452"/>
                  <a:pt x="1811044" y="142043"/>
                </a:cubicBezTo>
                <a:cubicBezTo>
                  <a:pt x="1814003" y="112451"/>
                  <a:pt x="1815716" y="82707"/>
                  <a:pt x="1819922" y="53266"/>
                </a:cubicBezTo>
                <a:cubicBezTo>
                  <a:pt x="1830235" y="-18926"/>
                  <a:pt x="1828800" y="44964"/>
                  <a:pt x="1828800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Homework: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609600" y="2133600"/>
            <a:ext cx="80010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7600" dirty="0"/>
              <a:t>Worksheet</a:t>
            </a:r>
          </a:p>
          <a:p>
            <a:pPr algn="ctr" eaLnBrk="1" hangingPunct="1"/>
            <a:r>
              <a:rPr lang="en-US" sz="7600" dirty="0" smtClean="0"/>
              <a:t>ALL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End Behavior,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Extrema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&amp; Sketching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09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 left and right, to figure out what’s happening up and down.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795044"/>
              </p:ext>
            </p:extLst>
          </p:nvPr>
        </p:nvGraphicFramePr>
        <p:xfrm>
          <a:off x="1768021" y="3657600"/>
          <a:ext cx="5547179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3" imgW="1663700" imgH="431800" progId="Equation.DSMT4">
                  <p:embed/>
                </p:oleObj>
              </mc:Choice>
              <mc:Fallback>
                <p:oleObj name="Equation" r:id="rId3" imgW="16637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021" y="3657600"/>
                        <a:ext cx="5547179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066800" y="3352800"/>
            <a:ext cx="60960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2743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right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219200" y="5016500"/>
            <a:ext cx="457200" cy="4574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55112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leftt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12" idx="2"/>
          </p:cNvCxnSpPr>
          <p:nvPr/>
        </p:nvCxnSpPr>
        <p:spPr>
          <a:xfrm flipH="1">
            <a:off x="7315200" y="3378487"/>
            <a:ext cx="571500" cy="54581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29400" y="2793712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u</a:t>
            </a:r>
            <a:r>
              <a:rPr lang="en-US" sz="3200" b="1" dirty="0" smtClean="0">
                <a:solidFill>
                  <a:srgbClr val="FF0000"/>
                </a:solidFill>
              </a:rPr>
              <a:t>p or down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391400" y="4889213"/>
            <a:ext cx="762000" cy="52098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29400" y="53588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u</a:t>
            </a:r>
            <a:r>
              <a:rPr lang="en-US" sz="3200" b="1" dirty="0" smtClean="0">
                <a:solidFill>
                  <a:srgbClr val="FF0000"/>
                </a:solidFill>
              </a:rPr>
              <a:t>p or down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0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Behavior: From a Graph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3227294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3226685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770712"/>
              </p:ext>
            </p:extLst>
          </p:nvPr>
        </p:nvGraphicFramePr>
        <p:xfrm>
          <a:off x="4267200" y="2286000"/>
          <a:ext cx="423087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0" name="Equation" r:id="rId5" imgW="1663700" imgH="431800" progId="Equation.DSMT4">
                  <p:embed/>
                </p:oleObj>
              </mc:Choice>
              <mc:Fallback>
                <p:oleObj name="Equation" r:id="rId5" imgW="16637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86000"/>
                        <a:ext cx="423087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348709"/>
              </p:ext>
            </p:extLst>
          </p:nvPr>
        </p:nvGraphicFramePr>
        <p:xfrm>
          <a:off x="4267200" y="4648200"/>
          <a:ext cx="42306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7" imgW="1663700" imgH="431800" progId="Equation.DSMT4">
                  <p:embed/>
                </p:oleObj>
              </mc:Choice>
              <mc:Fallback>
                <p:oleObj name="Equation" r:id="rId7" imgW="16637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648200"/>
                        <a:ext cx="42306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16572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4191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1718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548325"/>
              </p:ext>
            </p:extLst>
          </p:nvPr>
        </p:nvGraphicFramePr>
        <p:xfrm>
          <a:off x="7340600" y="2307167"/>
          <a:ext cx="431800" cy="359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Equation" r:id="rId8" imgW="152280" imgH="126720" progId="Equation.DSMT4">
                  <p:embed/>
                </p:oleObj>
              </mc:Choice>
              <mc:Fallback>
                <p:oleObj name="Equation" r:id="rId8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40600" y="2307167"/>
                        <a:ext cx="431800" cy="359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456324"/>
              </p:ext>
            </p:extLst>
          </p:nvPr>
        </p:nvGraphicFramePr>
        <p:xfrm>
          <a:off x="7521995" y="5257800"/>
          <a:ext cx="431800" cy="359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3" name="Equation" r:id="rId10" imgW="152280" imgH="126720" progId="Equation.DSMT4">
                  <p:embed/>
                </p:oleObj>
              </mc:Choice>
              <mc:Fallback>
                <p:oleObj name="Equation" r:id="rId10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21995" y="5257800"/>
                        <a:ext cx="431800" cy="359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882022"/>
              </p:ext>
            </p:extLst>
          </p:nvPr>
        </p:nvGraphicFramePr>
        <p:xfrm>
          <a:off x="7530621" y="4647801"/>
          <a:ext cx="431800" cy="359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4" name="Equation" r:id="rId11" imgW="152280" imgH="126720" progId="Equation.DSMT4">
                  <p:embed/>
                </p:oleObj>
              </mc:Choice>
              <mc:Fallback>
                <p:oleObj name="Equation" r:id="rId11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30621" y="4647801"/>
                        <a:ext cx="431800" cy="359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584245"/>
              </p:ext>
            </p:extLst>
          </p:nvPr>
        </p:nvGraphicFramePr>
        <p:xfrm>
          <a:off x="7367588" y="2916238"/>
          <a:ext cx="6842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5" name="Equation" r:id="rId12" imgW="241200" imgH="126720" progId="Equation.DSMT4">
                  <p:embed/>
                </p:oleObj>
              </mc:Choice>
              <mc:Fallback>
                <p:oleObj name="Equation" r:id="rId12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67588" y="2916238"/>
                        <a:ext cx="684212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53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Behavior: From a Graph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1676400"/>
            <a:ext cx="3200400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5801" y="4272116"/>
            <a:ext cx="3226689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1600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267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600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</a:t>
            </a:r>
            <a:endParaRPr lang="en-US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770712"/>
              </p:ext>
            </p:extLst>
          </p:nvPr>
        </p:nvGraphicFramePr>
        <p:xfrm>
          <a:off x="4267200" y="2286000"/>
          <a:ext cx="42306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Equation" r:id="rId5" imgW="1663700" imgH="431800" progId="Equation.DSMT4">
                  <p:embed/>
                </p:oleObj>
              </mc:Choice>
              <mc:Fallback>
                <p:oleObj name="Equation" r:id="rId5" imgW="16637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86000"/>
                        <a:ext cx="42306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919904"/>
              </p:ext>
            </p:extLst>
          </p:nvPr>
        </p:nvGraphicFramePr>
        <p:xfrm>
          <a:off x="4267200" y="4648200"/>
          <a:ext cx="42306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name="Equation" r:id="rId7" imgW="1663700" imgH="431800" progId="Equation.DSMT4">
                  <p:embed/>
                </p:oleObj>
              </mc:Choice>
              <mc:Fallback>
                <p:oleObj name="Equation" r:id="rId7" imgW="1663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648200"/>
                        <a:ext cx="42306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86563"/>
              </p:ext>
            </p:extLst>
          </p:nvPr>
        </p:nvGraphicFramePr>
        <p:xfrm>
          <a:off x="7569200" y="2895600"/>
          <a:ext cx="431800" cy="359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5" name="Equation" r:id="rId8" imgW="152280" imgH="126720" progId="Equation.DSMT4">
                  <p:embed/>
                </p:oleObj>
              </mc:Choice>
              <mc:Fallback>
                <p:oleObj name="Equation" r:id="rId8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69200" y="2895600"/>
                        <a:ext cx="431800" cy="359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895131"/>
              </p:ext>
            </p:extLst>
          </p:nvPr>
        </p:nvGraphicFramePr>
        <p:xfrm>
          <a:off x="7215188" y="2306638"/>
          <a:ext cx="6842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6" name="Equation" r:id="rId10" imgW="241200" imgH="126720" progId="Equation.DSMT4">
                  <p:embed/>
                </p:oleObj>
              </mc:Choice>
              <mc:Fallback>
                <p:oleObj name="Equation" r:id="rId10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215188" y="2306638"/>
                        <a:ext cx="684212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505976"/>
              </p:ext>
            </p:extLst>
          </p:nvPr>
        </p:nvGraphicFramePr>
        <p:xfrm>
          <a:off x="7367588" y="4668838"/>
          <a:ext cx="6842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7" name="Equation" r:id="rId12" imgW="241200" imgH="126720" progId="Equation.DSMT4">
                  <p:embed/>
                </p:oleObj>
              </mc:Choice>
              <mc:Fallback>
                <p:oleObj name="Equation" r:id="rId12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367588" y="4668838"/>
                        <a:ext cx="684212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66118"/>
              </p:ext>
            </p:extLst>
          </p:nvPr>
        </p:nvGraphicFramePr>
        <p:xfrm>
          <a:off x="7367588" y="5278438"/>
          <a:ext cx="6842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8" name="Equation" r:id="rId13" imgW="241200" imgH="126720" progId="Equation.DSMT4">
                  <p:embed/>
                </p:oleObj>
              </mc:Choice>
              <mc:Fallback>
                <p:oleObj name="Equation" r:id="rId13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367588" y="5278438"/>
                        <a:ext cx="684212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078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Century Gothic" pitchFamily="34" charset="0"/>
              </a:rPr>
              <a:t>Determine the left and right </a:t>
            </a:r>
            <a:r>
              <a:rPr lang="en-US" sz="2400" dirty="0" smtClean="0">
                <a:latin typeface="Century Gothic" pitchFamily="34" charset="0"/>
              </a:rPr>
              <a:t>behavior based on the equation.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57200" y="32004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entury Gothic" pitchFamily="34" charset="0"/>
              </a:rPr>
              <a:t>6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>
                <a:latin typeface="Century Gothic" pitchFamily="34" charset="0"/>
              </a:rPr>
              <a:t>f(x) = -x</a:t>
            </a:r>
            <a:r>
              <a:rPr lang="en-US" sz="2800" baseline="30000" dirty="0">
                <a:latin typeface="Century Gothic" pitchFamily="34" charset="0"/>
              </a:rPr>
              <a:t>5</a:t>
            </a:r>
            <a:r>
              <a:rPr lang="en-US" sz="2800" dirty="0">
                <a:latin typeface="Century Gothic" pitchFamily="34" charset="0"/>
              </a:rPr>
              <a:t> +3x</a:t>
            </a:r>
            <a:r>
              <a:rPr lang="en-US" sz="2800" baseline="30000" dirty="0">
                <a:latin typeface="Century Gothic" pitchFamily="34" charset="0"/>
              </a:rPr>
              <a:t>4</a:t>
            </a:r>
            <a:r>
              <a:rPr lang="en-US" sz="2800" dirty="0">
                <a:latin typeface="Century Gothic" pitchFamily="34" charset="0"/>
              </a:rPr>
              <a:t> – x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1000" y="1766888"/>
            <a:ext cx="373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entury Gothic" pitchFamily="34" charset="0"/>
              </a:rPr>
              <a:t>5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>
                <a:latin typeface="Century Gothic" pitchFamily="34" charset="0"/>
              </a:rPr>
              <a:t>f(x) = x</a:t>
            </a:r>
            <a:r>
              <a:rPr lang="en-US" sz="2800" baseline="30000" dirty="0">
                <a:latin typeface="Century Gothic" pitchFamily="34" charset="0"/>
              </a:rPr>
              <a:t>4</a:t>
            </a:r>
            <a:r>
              <a:rPr lang="en-US" sz="2800" dirty="0">
                <a:latin typeface="Century Gothic" pitchFamily="34" charset="0"/>
              </a:rPr>
              <a:t> + 2x</a:t>
            </a:r>
            <a:r>
              <a:rPr lang="en-US" sz="2800" baseline="30000" dirty="0">
                <a:latin typeface="Century Gothic" pitchFamily="34" charset="0"/>
              </a:rPr>
              <a:t>2</a:t>
            </a:r>
            <a:r>
              <a:rPr lang="en-US" sz="2800" dirty="0">
                <a:latin typeface="Century Gothic" pitchFamily="34" charset="0"/>
              </a:rPr>
              <a:t> – 3x 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57200" y="47244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entury Gothic" pitchFamily="34" charset="0"/>
              </a:rPr>
              <a:t>7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>
                <a:latin typeface="Century Gothic" pitchFamily="34" charset="0"/>
              </a:rPr>
              <a:t>f(x) = </a:t>
            </a:r>
            <a:r>
              <a:rPr lang="en-US" sz="2800" dirty="0" smtClean="0">
                <a:latin typeface="Century Gothic" pitchFamily="34" charset="0"/>
              </a:rPr>
              <a:t>2x</a:t>
            </a:r>
            <a:r>
              <a:rPr lang="en-US" sz="2800" baseline="30000" dirty="0">
                <a:latin typeface="Century Gothic" pitchFamily="34" charset="0"/>
              </a:rPr>
              <a:t>2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>
                <a:latin typeface="Century Gothic" pitchFamily="34" charset="0"/>
              </a:rPr>
              <a:t>+</a:t>
            </a:r>
            <a:r>
              <a:rPr lang="en-US" sz="2800" dirty="0" smtClean="0">
                <a:latin typeface="Century Gothic" pitchFamily="34" charset="0"/>
              </a:rPr>
              <a:t> 3x</a:t>
            </a:r>
            <a:r>
              <a:rPr lang="en-US" sz="2800" baseline="30000" dirty="0">
                <a:latin typeface="Century Gothic" pitchFamily="34" charset="0"/>
              </a:rPr>
              <a:t>3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>
                <a:latin typeface="Century Gothic" pitchFamily="34" charset="0"/>
              </a:rPr>
              <a:t>+ 5 </a:t>
            </a: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4267200" y="22860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76800" y="3221038"/>
          <a:ext cx="373380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0" name="Equation" r:id="rId3" imgW="1663700" imgH="431800" progId="Equation.DSMT4">
                  <p:embed/>
                </p:oleObj>
              </mc:Choice>
              <mc:Fallback>
                <p:oleObj name="Equation" r:id="rId3" imgW="1663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21038"/>
                        <a:ext cx="373380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76800" y="4745038"/>
          <a:ext cx="38100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" name="Equation" r:id="rId5" imgW="1663700" imgH="431800" progId="Equation.DSMT4">
                  <p:embed/>
                </p:oleObj>
              </mc:Choice>
              <mc:Fallback>
                <p:oleObj name="Equation" r:id="rId5" imgW="16637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745038"/>
                        <a:ext cx="38100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12084"/>
              </p:ext>
            </p:extLst>
          </p:nvPr>
        </p:nvGraphicFramePr>
        <p:xfrm>
          <a:off x="4800600" y="1752600"/>
          <a:ext cx="373380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2" name="Equation" r:id="rId6" imgW="1663700" imgH="431800" progId="Equation.DSMT4">
                  <p:embed/>
                </p:oleObj>
              </mc:Choice>
              <mc:Fallback>
                <p:oleObj name="Equation" r:id="rId6" imgW="1663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52600"/>
                        <a:ext cx="373380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212133"/>
              </p:ext>
            </p:extLst>
          </p:nvPr>
        </p:nvGraphicFramePr>
        <p:xfrm>
          <a:off x="7621588" y="3221038"/>
          <a:ext cx="6842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3" name="Equation" r:id="rId7" imgW="241200" imgH="126720" progId="Equation.DSMT4">
                  <p:embed/>
                </p:oleObj>
              </mc:Choice>
              <mc:Fallback>
                <p:oleObj name="Equation" r:id="rId7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1588" y="3221038"/>
                        <a:ext cx="684212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050722"/>
              </p:ext>
            </p:extLst>
          </p:nvPr>
        </p:nvGraphicFramePr>
        <p:xfrm>
          <a:off x="7697788" y="5257800"/>
          <a:ext cx="6842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4" name="Equation" r:id="rId9" imgW="241200" imgH="126720" progId="Equation.DSMT4">
                  <p:embed/>
                </p:oleObj>
              </mc:Choice>
              <mc:Fallback>
                <p:oleObj name="Equation" r:id="rId9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97788" y="5257800"/>
                        <a:ext cx="684212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567012"/>
              </p:ext>
            </p:extLst>
          </p:nvPr>
        </p:nvGraphicFramePr>
        <p:xfrm>
          <a:off x="7670800" y="1773238"/>
          <a:ext cx="4318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5" name="Equation" r:id="rId10" imgW="152280" imgH="126720" progId="Equation.DSMT4">
                  <p:embed/>
                </p:oleObj>
              </mc:Choice>
              <mc:Fallback>
                <p:oleObj name="Equation" r:id="rId10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670800" y="1773238"/>
                        <a:ext cx="431800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707209"/>
              </p:ext>
            </p:extLst>
          </p:nvPr>
        </p:nvGraphicFramePr>
        <p:xfrm>
          <a:off x="7620000" y="2230438"/>
          <a:ext cx="4318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6" name="Equation" r:id="rId12" imgW="152280" imgH="126720" progId="Equation.DSMT4">
                  <p:embed/>
                </p:oleObj>
              </mc:Choice>
              <mc:Fallback>
                <p:oleObj name="Equation" r:id="rId12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620000" y="2230438"/>
                        <a:ext cx="431800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316364"/>
              </p:ext>
            </p:extLst>
          </p:nvPr>
        </p:nvGraphicFramePr>
        <p:xfrm>
          <a:off x="7772400" y="3733800"/>
          <a:ext cx="4318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7" name="Equation" r:id="rId13" imgW="152280" imgH="126720" progId="Equation.DSMT4">
                  <p:embed/>
                </p:oleObj>
              </mc:Choice>
              <mc:Fallback>
                <p:oleObj name="Equation" r:id="rId13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772400" y="3733800"/>
                        <a:ext cx="431800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061700"/>
              </p:ext>
            </p:extLst>
          </p:nvPr>
        </p:nvGraphicFramePr>
        <p:xfrm>
          <a:off x="7823200" y="4745038"/>
          <a:ext cx="4318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8" name="Equation" r:id="rId14" imgW="152280" imgH="126720" progId="Equation.DSMT4">
                  <p:embed/>
                </p:oleObj>
              </mc:Choice>
              <mc:Fallback>
                <p:oleObj name="Equation" r:id="rId14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23200" y="4745038"/>
                        <a:ext cx="431800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97913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Tell me what you know about the equation…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54102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895600" y="5334000"/>
            <a:ext cx="472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</a:rPr>
              <a:t>Odd </a:t>
            </a:r>
            <a:r>
              <a:rPr lang="en-US" sz="2400" dirty="0" smtClean="0">
                <a:solidFill>
                  <a:srgbClr val="0000CC"/>
                </a:solidFill>
              </a:rPr>
              <a:t>degree</a:t>
            </a:r>
            <a:endParaRPr lang="en-US" sz="2400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</a:rPr>
              <a:t>Positive leading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97913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Tell me what you know about the equation…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057400" y="1447800"/>
            <a:ext cx="4953000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895600" y="5334000"/>
            <a:ext cx="472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</a:rPr>
              <a:t>Even </a:t>
            </a:r>
            <a:r>
              <a:rPr lang="en-US" sz="2400" dirty="0" smtClean="0">
                <a:solidFill>
                  <a:srgbClr val="0000CC"/>
                </a:solidFill>
              </a:rPr>
              <a:t>degree</a:t>
            </a:r>
            <a:endParaRPr lang="en-US" sz="2400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0000CC"/>
                </a:solidFill>
              </a:rPr>
              <a:t>Negative </a:t>
            </a:r>
            <a:r>
              <a:rPr lang="en-US" sz="2400" dirty="0">
                <a:solidFill>
                  <a:srgbClr val="0000CC"/>
                </a:solidFill>
              </a:rPr>
              <a:t>leading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97913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Tell me what you know about the equation…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48006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895600" y="5334000"/>
            <a:ext cx="472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</a:rPr>
              <a:t>Odd </a:t>
            </a:r>
            <a:r>
              <a:rPr lang="en-US" sz="2400" dirty="0" smtClean="0">
                <a:solidFill>
                  <a:srgbClr val="0000CC"/>
                </a:solidFill>
              </a:rPr>
              <a:t>degree</a:t>
            </a:r>
            <a:endParaRPr lang="en-US" sz="2400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</a:rPr>
              <a:t>Positive leading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Day 3 - Extrema &amp; Sketching</Template>
  <TotalTime>777</TotalTime>
  <Words>312</Words>
  <Application>Microsoft Office PowerPoint</Application>
  <PresentationFormat>On-screen Show (4:3)</PresentationFormat>
  <Paragraphs>56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Century Gothic</vt:lpstr>
      <vt:lpstr>Rockwell</vt:lpstr>
      <vt:lpstr>Trebuchet MS</vt:lpstr>
      <vt:lpstr>Wingdings 2</vt:lpstr>
      <vt:lpstr>Wingdings 3</vt:lpstr>
      <vt:lpstr>iRespondQuestionMaster</vt:lpstr>
      <vt:lpstr>iRespondGraphMaster</vt:lpstr>
      <vt:lpstr>Facet</vt:lpstr>
      <vt:lpstr>Equation</vt:lpstr>
      <vt:lpstr>Homework Check</vt:lpstr>
      <vt:lpstr>End Behavior, Extrema &amp; Sketching</vt:lpstr>
      <vt:lpstr>End Behavior</vt:lpstr>
      <vt:lpstr>End Behavior: From a Graph</vt:lpstr>
      <vt:lpstr>End Behavior: From a Graph</vt:lpstr>
      <vt:lpstr>PowerPoint Presentation</vt:lpstr>
      <vt:lpstr>Tell me what you know about the equation…</vt:lpstr>
      <vt:lpstr>Tell me what you know about the equation…</vt:lpstr>
      <vt:lpstr>Tell me what you know about the equation…</vt:lpstr>
      <vt:lpstr>Extrema are turns in the graph.  </vt:lpstr>
      <vt:lpstr>PowerPoint Presentation</vt:lpstr>
      <vt:lpstr>PowerPoint Presentation</vt:lpstr>
      <vt:lpstr>What if you didn’t have a graph?</vt:lpstr>
      <vt:lpstr>Sketching:</vt:lpstr>
      <vt:lpstr>Sketching: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Extrema &amp; Sketching</dc:title>
  <dc:creator>Kathryn Reagin</dc:creator>
  <cp:lastModifiedBy>Allerie Sweet</cp:lastModifiedBy>
  <cp:revision>23</cp:revision>
  <cp:lastPrinted>2013-02-06T15:26:47Z</cp:lastPrinted>
  <dcterms:created xsi:type="dcterms:W3CDTF">2013-02-06T15:14:10Z</dcterms:created>
  <dcterms:modified xsi:type="dcterms:W3CDTF">2016-09-01T20:09:24Z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