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702" r:id="rId2"/>
    <p:sldMasterId id="2147483714" r:id="rId3"/>
  </p:sldMasterIdLst>
  <p:notesMasterIdLst>
    <p:notesMasterId r:id="rId11"/>
  </p:notesMasterIdLst>
  <p:handoutMasterIdLst>
    <p:handoutMasterId r:id="rId12"/>
  </p:handoutMasterIdLst>
  <p:sldIdLst>
    <p:sldId id="348" r:id="rId4"/>
    <p:sldId id="359" r:id="rId5"/>
    <p:sldId id="363" r:id="rId6"/>
    <p:sldId id="360" r:id="rId7"/>
    <p:sldId id="362" r:id="rId8"/>
    <p:sldId id="361" r:id="rId9"/>
    <p:sldId id="358" r:id="rId10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99"/>
    <a:srgbClr val="9999FF"/>
    <a:srgbClr val="FF66FF"/>
    <a:srgbClr val="FFFF66"/>
    <a:srgbClr val="008000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660" autoAdjust="0"/>
  </p:normalViewPr>
  <p:slideViewPr>
    <p:cSldViewPr>
      <p:cViewPr varScale="1">
        <p:scale>
          <a:sx n="88" d="100"/>
          <a:sy n="88" d="100"/>
        </p:scale>
        <p:origin x="130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506" y="-84"/>
      </p:cViewPr>
      <p:guideLst>
        <p:guide orient="horz" pos="2898"/>
        <p:guide pos="2160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e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e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78463" cy="47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Chapters 1 &amp; 2 The Conservative Tradition in Educational Thought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3613"/>
            <a:ext cx="4491038" cy="47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95839" y="8723613"/>
            <a:ext cx="2060575" cy="47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E003D517-13D2-4393-8478-34BADC9398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68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Chapters 1 &amp; 2 The Conservative Tradition in Educational Thought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9793"/>
            <a:ext cx="5486400" cy="41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3E430429-AD1F-4845-A892-780BFCFCA8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3559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8DE2581-CD60-4011-AF1D-41E8EF0BF8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6375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74E88-6C57-49A4-A9D2-02AE0418B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ED1CC-655F-44C6-9506-6FA6448D7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2E9C2D-59F9-4097-89A9-87F643044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B2776F-79F6-4CDB-A999-0C1776A4D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4AF2A44-2162-4DF7-AFEA-18EC896313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600B27-55B8-4431-BB90-22941095D1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1E0502-2616-4883-967A-1ADAFFCBD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DA1710-F9B9-4B3D-B5EB-A3CF3EC65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962503-26E5-47E0-A2A8-424FB269E3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E1E1D9-5236-452D-9C76-63EBD98CE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E9C2D-59F9-4097-89A9-87F643044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C74E88-6C57-49A4-A9D2-02AE0418B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BED1CC-655F-44C6-9506-6FA6448D7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2E9C2D-59F9-4097-89A9-87F643044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B2776F-79F6-4CDB-A999-0C1776A4D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4AF2A44-2162-4DF7-AFEA-18EC896313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600B27-55B8-4431-BB90-22941095D1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1E0502-2616-4883-967A-1ADAFFCBD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DA1710-F9B9-4B3D-B5EB-A3CF3EC65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962503-26E5-47E0-A2A8-424FB269E3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E1E1D9-5236-452D-9C76-63EBD98CE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2776F-79F6-4CDB-A999-0C1776A4D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C74E88-6C57-49A4-A9D2-02AE0418B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BED1CC-655F-44C6-9506-6FA6448D7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F2A44-2162-4DF7-AFEA-18EC896313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00B27-55B8-4431-BB90-22941095D1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E0502-2616-4883-967A-1ADAFFCBD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A1710-F9B9-4B3D-B5EB-A3CF3EC65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62503-26E5-47E0-A2A8-424FB269E3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1E1D9-5236-452D-9C76-63EBD98CE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534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8534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853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46093E0-18F5-426B-8DCB-85D79311FF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8534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GraphShape" hidden="1"/>
          <p:cNvSpPr/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iRespond Graph</a:t>
            </a:r>
          </a:p>
        </p:txBody>
      </p:sp>
      <p:grpSp>
        <p:nvGrpSpPr>
          <p:cNvPr id="18534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" name="CorrectBar1"/>
            <p:cNvSpPr/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67%</a:t>
              </a:r>
            </a:p>
          </p:txBody>
        </p:sp>
      </p:grpSp>
      <p:grpSp>
        <p:nvGrpSpPr>
          <p:cNvPr id="18534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IncorrectBar3"/>
            <p:cNvSpPr/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" name="IncorrectBar4"/>
            <p:cNvSpPr/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E</a:t>
              </a: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YAxisLine"/>
            <p:cNvCxnSpPr/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YAxisTick0"/>
            <p:cNvCxnSpPr/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YAxisTick1"/>
            <p:cNvCxnSpPr/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YAxisTick2"/>
            <p:cNvCxnSpPr/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YAxisTick3"/>
            <p:cNvCxnSpPr/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8534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QuestionShape"/>
          <p:cNvSpPr/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z="38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e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e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3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155443"/>
              </p:ext>
            </p:extLst>
          </p:nvPr>
        </p:nvGraphicFramePr>
        <p:xfrm>
          <a:off x="1763885" y="2312267"/>
          <a:ext cx="48450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101" name="Equation" r:id="rId3" imgW="1612800" imgH="330120" progId="Equation.3">
                  <p:embed/>
                </p:oleObj>
              </mc:Choice>
              <mc:Fallback>
                <p:oleObj name="Equation" r:id="rId3" imgW="16128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885" y="2312267"/>
                        <a:ext cx="48450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569992"/>
              </p:ext>
            </p:extLst>
          </p:nvPr>
        </p:nvGraphicFramePr>
        <p:xfrm>
          <a:off x="3973685" y="1626467"/>
          <a:ext cx="8128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102" name="Equation" r:id="rId5" imgW="253800" imgH="203040" progId="Equation.3">
                  <p:embed/>
                </p:oleObj>
              </mc:Choice>
              <mc:Fallback>
                <p:oleObj name="Equation" r:id="rId5" imgW="253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3685" y="1626467"/>
                        <a:ext cx="81280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95702"/>
              </p:ext>
            </p:extLst>
          </p:nvPr>
        </p:nvGraphicFramePr>
        <p:xfrm>
          <a:off x="2754485" y="2998067"/>
          <a:ext cx="215423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103" name="Equation" r:id="rId7" imgW="672840" imgH="203040" progId="Equation.3">
                  <p:embed/>
                </p:oleObj>
              </mc:Choice>
              <mc:Fallback>
                <p:oleObj name="Equation" r:id="rId7" imgW="672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4485" y="2998067"/>
                        <a:ext cx="2154238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013115"/>
              </p:ext>
            </p:extLst>
          </p:nvPr>
        </p:nvGraphicFramePr>
        <p:xfrm>
          <a:off x="3592685" y="3683867"/>
          <a:ext cx="235743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104" name="Equation" r:id="rId9" imgW="736560" imgH="203040" progId="Equation.3">
                  <p:embed/>
                </p:oleObj>
              </mc:Choice>
              <mc:Fallback>
                <p:oleObj name="Equation" r:id="rId9" imgW="736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685" y="3683867"/>
                        <a:ext cx="2357438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3" name="Line 7"/>
          <p:cNvSpPr>
            <a:spLocks noChangeShapeType="1"/>
          </p:cNvSpPr>
          <p:nvPr/>
        </p:nvSpPr>
        <p:spPr bwMode="auto">
          <a:xfrm>
            <a:off x="2678285" y="3607667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138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371158"/>
              </p:ext>
            </p:extLst>
          </p:nvPr>
        </p:nvGraphicFramePr>
        <p:xfrm>
          <a:off x="4659485" y="1702667"/>
          <a:ext cx="10160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105" name="Equation" r:id="rId11" imgW="317160" imgH="177480" progId="Equation.3">
                  <p:embed/>
                </p:oleObj>
              </mc:Choice>
              <mc:Fallback>
                <p:oleObj name="Equation" r:id="rId11" imgW="317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485" y="1702667"/>
                        <a:ext cx="1016000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309780"/>
              </p:ext>
            </p:extLst>
          </p:nvPr>
        </p:nvGraphicFramePr>
        <p:xfrm>
          <a:off x="3592685" y="4369667"/>
          <a:ext cx="235743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106" name="Equation" r:id="rId13" imgW="736560" imgH="203040" progId="Equation.3">
                  <p:embed/>
                </p:oleObj>
              </mc:Choice>
              <mc:Fallback>
                <p:oleObj name="Equation" r:id="rId13" imgW="736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685" y="4369667"/>
                        <a:ext cx="2357438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6" name="Line 10"/>
          <p:cNvSpPr>
            <a:spLocks noChangeShapeType="1"/>
          </p:cNvSpPr>
          <p:nvPr/>
        </p:nvSpPr>
        <p:spPr bwMode="auto">
          <a:xfrm>
            <a:off x="4191000" y="4191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138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852118"/>
              </p:ext>
            </p:extLst>
          </p:nvPr>
        </p:nvGraphicFramePr>
        <p:xfrm>
          <a:off x="5269085" y="5131667"/>
          <a:ext cx="13414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107" name="Equation" r:id="rId15" imgW="419040" imgH="177480" progId="Equation.3">
                  <p:embed/>
                </p:oleObj>
              </mc:Choice>
              <mc:Fallback>
                <p:oleObj name="Equation" r:id="rId15" imgW="419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9085" y="5131667"/>
                        <a:ext cx="13414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78436"/>
              </p:ext>
            </p:extLst>
          </p:nvPr>
        </p:nvGraphicFramePr>
        <p:xfrm>
          <a:off x="5726285" y="1702667"/>
          <a:ext cx="7715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108" name="Equation" r:id="rId17" imgW="241200" imgH="164880" progId="Equation.3">
                  <p:embed/>
                </p:oleObj>
              </mc:Choice>
              <mc:Fallback>
                <p:oleObj name="Equation" r:id="rId17" imgW="2412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285" y="1702667"/>
                        <a:ext cx="77152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922185"/>
              </p:ext>
            </p:extLst>
          </p:nvPr>
        </p:nvGraphicFramePr>
        <p:xfrm>
          <a:off x="5269085" y="5588867"/>
          <a:ext cx="13414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109" name="Equation" r:id="rId19" imgW="419040" imgH="177480" progId="Equation.3">
                  <p:embed/>
                </p:oleObj>
              </mc:Choice>
              <mc:Fallback>
                <p:oleObj name="Equation" r:id="rId19" imgW="419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9085" y="5588867"/>
                        <a:ext cx="13414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0" name="Line 14"/>
          <p:cNvSpPr>
            <a:spLocks noChangeShapeType="1"/>
          </p:cNvSpPr>
          <p:nvPr/>
        </p:nvSpPr>
        <p:spPr bwMode="auto">
          <a:xfrm>
            <a:off x="5040485" y="6274667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139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04213"/>
              </p:ext>
            </p:extLst>
          </p:nvPr>
        </p:nvGraphicFramePr>
        <p:xfrm>
          <a:off x="6183485" y="6198467"/>
          <a:ext cx="40798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110" name="Equation" r:id="rId21" imgW="126720" imgH="177480" progId="Equation.3">
                  <p:embed/>
                </p:oleObj>
              </mc:Choice>
              <mc:Fallback>
                <p:oleObj name="Equation" r:id="rId21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485" y="6198467"/>
                        <a:ext cx="40798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3" name="Rectangle 17"/>
          <p:cNvSpPr>
            <a:spLocks noGrp="1" noChangeArrowheads="1"/>
          </p:cNvSpPr>
          <p:nvPr>
            <p:ph type="title"/>
          </p:nvPr>
        </p:nvSpPr>
        <p:spPr>
          <a:xfrm>
            <a:off x="531874" y="835455"/>
            <a:ext cx="8442036" cy="620275"/>
          </a:xfrm>
        </p:spPr>
        <p:txBody>
          <a:bodyPr/>
          <a:lstStyle/>
          <a:p>
            <a:r>
              <a:rPr lang="en-US" sz="3500" b="1" dirty="0" smtClean="0">
                <a:latin typeface="Century Gothic" pitchFamily="34" charset="0"/>
              </a:rPr>
              <a:t>Yesterday we did long division…</a:t>
            </a:r>
            <a:endParaRPr lang="en-US" sz="3500" b="1" dirty="0">
              <a:latin typeface="Century Gothic" pitchFamily="34" charset="0"/>
            </a:endParaRPr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>
            <a:off x="3745085" y="3226667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 rot="-5400000">
            <a:off x="2602085" y="3226667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396" name="Line 20"/>
          <p:cNvSpPr>
            <a:spLocks noChangeShapeType="1"/>
          </p:cNvSpPr>
          <p:nvPr/>
        </p:nvSpPr>
        <p:spPr bwMode="auto">
          <a:xfrm rot="-5400000">
            <a:off x="4964285" y="4598267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397" name="Line 21"/>
          <p:cNvSpPr>
            <a:spLocks noChangeShapeType="1"/>
          </p:cNvSpPr>
          <p:nvPr/>
        </p:nvSpPr>
        <p:spPr bwMode="auto">
          <a:xfrm>
            <a:off x="3821285" y="4598267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398" name="Line 22"/>
          <p:cNvSpPr>
            <a:spLocks noChangeShapeType="1"/>
          </p:cNvSpPr>
          <p:nvPr/>
        </p:nvSpPr>
        <p:spPr bwMode="auto">
          <a:xfrm rot="-5400000">
            <a:off x="5192885" y="5741267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399" name="Line 23"/>
          <p:cNvSpPr>
            <a:spLocks noChangeShapeType="1"/>
          </p:cNvSpPr>
          <p:nvPr/>
        </p:nvSpPr>
        <p:spPr bwMode="auto">
          <a:xfrm>
            <a:off x="6031085" y="5741267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2860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1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01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0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3" grpId="0" animBg="1"/>
      <p:bldP spid="101386" grpId="0" animBg="1"/>
      <p:bldP spid="101390" grpId="0" animBg="1"/>
      <p:bldP spid="101394" grpId="0" animBg="1"/>
      <p:bldP spid="101395" grpId="0" animBg="1"/>
      <p:bldP spid="101396" grpId="0" animBg="1"/>
      <p:bldP spid="101397" grpId="0" animBg="1"/>
      <p:bldP spid="101398" grpId="0" animBg="1"/>
      <p:bldP spid="1013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itchFamily="34" charset="0"/>
              </a:rPr>
              <a:t>Is there another way to divide…of course!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701355" y="3427295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7500" b="1" dirty="0" smtClean="0">
                <a:latin typeface="Century Gothic" pitchFamily="34" charset="0"/>
              </a:rPr>
              <a:t>2.5 - Synthetic </a:t>
            </a:r>
            <a:endParaRPr lang="en-US" sz="7500" b="1" dirty="0" smtClean="0">
              <a:latin typeface="Century Gothic" pitchFamily="34" charset="0"/>
            </a:endParaRPr>
          </a:p>
          <a:p>
            <a:pPr algn="ctr"/>
            <a:r>
              <a:rPr lang="en-US" sz="7500" b="1" dirty="0" smtClean="0">
                <a:latin typeface="Century Gothic" pitchFamily="34" charset="0"/>
              </a:rPr>
              <a:t>Division</a:t>
            </a:r>
            <a:endParaRPr lang="en-US" sz="75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84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can we use synthetic division?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727075" y="221468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n-US" dirty="0" smtClean="0"/>
              <a:t>ONLY….when the </a:t>
            </a:r>
            <a:r>
              <a:rPr lang="en-US" smtClean="0"/>
              <a:t>divisor is </a:t>
            </a:r>
            <a:r>
              <a:rPr lang="en-US" dirty="0" smtClean="0"/>
              <a:t>a linear binomial!!!!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10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Oval 2"/>
          <p:cNvSpPr>
            <a:spLocks noChangeArrowheads="1"/>
          </p:cNvSpPr>
          <p:nvPr/>
        </p:nvSpPr>
        <p:spPr bwMode="auto">
          <a:xfrm>
            <a:off x="4876799" y="2971800"/>
            <a:ext cx="420625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219200" y="152400"/>
            <a:ext cx="8580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>
                <a:latin typeface="Century Gothic" pitchFamily="34" charset="0"/>
              </a:rPr>
              <a:t>Use Synthetic Division to divide </a:t>
            </a:r>
          </a:p>
          <a:p>
            <a:pPr eaLnBrk="1" hangingPunct="1"/>
            <a:r>
              <a:rPr lang="en-US" sz="3200" b="1" dirty="0">
                <a:solidFill>
                  <a:srgbClr val="FF3300"/>
                </a:solidFill>
                <a:latin typeface="Century Gothic" pitchFamily="34" charset="0"/>
              </a:rPr>
              <a:t>x</a:t>
            </a:r>
            <a:r>
              <a:rPr lang="en-US" sz="3200" b="1" baseline="30000" dirty="0">
                <a:solidFill>
                  <a:srgbClr val="FF3300"/>
                </a:solidFill>
                <a:latin typeface="Century Gothic" pitchFamily="34" charset="0"/>
              </a:rPr>
              <a:t>4</a:t>
            </a:r>
            <a:r>
              <a:rPr lang="en-US" sz="3200" b="1" dirty="0">
                <a:solidFill>
                  <a:srgbClr val="FF3300"/>
                </a:solidFill>
                <a:latin typeface="Century Gothic" pitchFamily="34" charset="0"/>
              </a:rPr>
              <a:t> – 10x</a:t>
            </a:r>
            <a:r>
              <a:rPr lang="en-US" sz="3200" b="1" baseline="30000" dirty="0">
                <a:solidFill>
                  <a:srgbClr val="FF3300"/>
                </a:solidFill>
                <a:latin typeface="Century Gothic" pitchFamily="34" charset="0"/>
              </a:rPr>
              <a:t>2</a:t>
            </a:r>
            <a:r>
              <a:rPr lang="en-US" sz="3200" b="1" dirty="0">
                <a:solidFill>
                  <a:srgbClr val="FF3300"/>
                </a:solidFill>
                <a:latin typeface="Century Gothic" pitchFamily="34" charset="0"/>
              </a:rPr>
              <a:t> – 2x + 4</a:t>
            </a:r>
            <a:r>
              <a:rPr lang="en-US" sz="3200" b="1" dirty="0">
                <a:latin typeface="Century Gothic" pitchFamily="34" charset="0"/>
              </a:rPr>
              <a:t>    by </a:t>
            </a:r>
            <a:r>
              <a:rPr lang="en-US" sz="3200" b="1" dirty="0">
                <a:solidFill>
                  <a:schemeClr val="accent2"/>
                </a:solidFill>
                <a:latin typeface="Century Gothic" pitchFamily="34" charset="0"/>
              </a:rPr>
              <a:t>(x + 3)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67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-3</a:t>
            </a:r>
          </a:p>
        </p:txBody>
      </p:sp>
      <p:grpSp>
        <p:nvGrpSpPr>
          <p:cNvPr id="106501" name="Group 5"/>
          <p:cNvGrpSpPr>
            <a:grpSpLocks/>
          </p:cNvGrpSpPr>
          <p:nvPr/>
        </p:nvGrpSpPr>
        <p:grpSpPr bwMode="auto">
          <a:xfrm>
            <a:off x="685800" y="1600200"/>
            <a:ext cx="673000" cy="609600"/>
            <a:chOff x="336" y="1632"/>
            <a:chExt cx="384" cy="384"/>
          </a:xfrm>
        </p:grpSpPr>
        <p:sp>
          <p:nvSpPr>
            <p:cNvPr id="106502" name="Line 6"/>
            <p:cNvSpPr>
              <a:spLocks noChangeShapeType="1"/>
            </p:cNvSpPr>
            <p:nvPr/>
          </p:nvSpPr>
          <p:spPr bwMode="auto">
            <a:xfrm>
              <a:off x="336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106503" name="Line 7"/>
            <p:cNvSpPr>
              <a:spLocks noChangeShapeType="1"/>
            </p:cNvSpPr>
            <p:nvPr/>
          </p:nvSpPr>
          <p:spPr bwMode="auto">
            <a:xfrm flipV="1">
              <a:off x="720" y="163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</p:grp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1600199" y="16764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1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2285999" y="16764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0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2971800" y="1676400"/>
            <a:ext cx="841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-10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4038600" y="1676400"/>
            <a:ext cx="841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-2</a:t>
            </a: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4876800" y="1676400"/>
            <a:ext cx="841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4</a:t>
            </a:r>
          </a:p>
        </p:txBody>
      </p:sp>
      <p:sp>
        <p:nvSpPr>
          <p:cNvPr id="106509" name="Line 13"/>
          <p:cNvSpPr>
            <a:spLocks noChangeShapeType="1"/>
          </p:cNvSpPr>
          <p:nvPr/>
        </p:nvSpPr>
        <p:spPr bwMode="auto">
          <a:xfrm>
            <a:off x="1752600" y="2133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1600199" y="28956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1</a:t>
            </a:r>
          </a:p>
        </p:txBody>
      </p:sp>
      <p:sp>
        <p:nvSpPr>
          <p:cNvPr id="106511" name="Text Box 15"/>
          <p:cNvSpPr txBox="1">
            <a:spLocks noChangeArrowheads="1"/>
          </p:cNvSpPr>
          <p:nvPr/>
        </p:nvSpPr>
        <p:spPr bwMode="auto">
          <a:xfrm>
            <a:off x="2285999" y="2133600"/>
            <a:ext cx="58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-3</a:t>
            </a:r>
          </a:p>
        </p:txBody>
      </p: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2362199" y="2895600"/>
            <a:ext cx="58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-3</a:t>
            </a:r>
          </a:p>
        </p:txBody>
      </p:sp>
      <p:sp>
        <p:nvSpPr>
          <p:cNvPr id="106513" name="Text Box 17"/>
          <p:cNvSpPr txBox="1">
            <a:spLocks noChangeArrowheads="1"/>
          </p:cNvSpPr>
          <p:nvPr/>
        </p:nvSpPr>
        <p:spPr bwMode="auto">
          <a:xfrm>
            <a:off x="3224175" y="21336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9</a:t>
            </a:r>
          </a:p>
        </p:txBody>
      </p:sp>
      <p:sp>
        <p:nvSpPr>
          <p:cNvPr id="106514" name="Text Box 18"/>
          <p:cNvSpPr txBox="1">
            <a:spLocks noChangeArrowheads="1"/>
          </p:cNvSpPr>
          <p:nvPr/>
        </p:nvSpPr>
        <p:spPr bwMode="auto">
          <a:xfrm>
            <a:off x="3047999" y="2895600"/>
            <a:ext cx="58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-1</a:t>
            </a:r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4114799" y="21336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3</a:t>
            </a:r>
          </a:p>
        </p:txBody>
      </p:sp>
      <p:sp>
        <p:nvSpPr>
          <p:cNvPr id="106516" name="Text Box 20"/>
          <p:cNvSpPr txBox="1">
            <a:spLocks noChangeArrowheads="1"/>
          </p:cNvSpPr>
          <p:nvPr/>
        </p:nvSpPr>
        <p:spPr bwMode="auto">
          <a:xfrm>
            <a:off x="4114799" y="28956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1</a:t>
            </a:r>
          </a:p>
        </p:txBody>
      </p:sp>
      <p:sp>
        <p:nvSpPr>
          <p:cNvPr id="106517" name="Text Box 21"/>
          <p:cNvSpPr txBox="1">
            <a:spLocks noChangeArrowheads="1"/>
          </p:cNvSpPr>
          <p:nvPr/>
        </p:nvSpPr>
        <p:spPr bwMode="auto">
          <a:xfrm>
            <a:off x="4800599" y="2133600"/>
            <a:ext cx="58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-3</a:t>
            </a:r>
          </a:p>
        </p:txBody>
      </p:sp>
      <p:sp>
        <p:nvSpPr>
          <p:cNvPr id="106518" name="Text Box 22"/>
          <p:cNvSpPr txBox="1">
            <a:spLocks noChangeArrowheads="1"/>
          </p:cNvSpPr>
          <p:nvPr/>
        </p:nvSpPr>
        <p:spPr bwMode="auto">
          <a:xfrm>
            <a:off x="4875580" y="2897735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1</a:t>
            </a:r>
          </a:p>
        </p:txBody>
      </p:sp>
      <p:sp>
        <p:nvSpPr>
          <p:cNvPr id="106519" name="Line 23"/>
          <p:cNvSpPr>
            <a:spLocks noChangeShapeType="1"/>
          </p:cNvSpPr>
          <p:nvPr/>
        </p:nvSpPr>
        <p:spPr bwMode="auto">
          <a:xfrm>
            <a:off x="1523999" y="2819400"/>
            <a:ext cx="412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6520" name="Text Box 24"/>
          <p:cNvSpPr txBox="1">
            <a:spLocks noChangeArrowheads="1"/>
          </p:cNvSpPr>
          <p:nvPr/>
        </p:nvSpPr>
        <p:spPr bwMode="auto">
          <a:xfrm>
            <a:off x="5410200" y="2895600"/>
            <a:ext cx="2355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remainder</a:t>
            </a:r>
          </a:p>
        </p:txBody>
      </p:sp>
      <p:graphicFrame>
        <p:nvGraphicFramePr>
          <p:cNvPr id="10652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215473"/>
              </p:ext>
            </p:extLst>
          </p:nvPr>
        </p:nvGraphicFramePr>
        <p:xfrm>
          <a:off x="839788" y="4227513"/>
          <a:ext cx="7681912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9" name="Equation" r:id="rId3" imgW="1460160" imgH="406080" progId="Equation.DSMT4">
                  <p:embed/>
                </p:oleObj>
              </mc:Choice>
              <mc:Fallback>
                <p:oleObj name="Equation" r:id="rId3" imgW="1460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4227513"/>
                        <a:ext cx="7681912" cy="1933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135761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nimBg="1"/>
      <p:bldP spid="106500" grpId="0" autoUpdateAnimBg="0"/>
      <p:bldP spid="106504" grpId="0" autoUpdateAnimBg="0"/>
      <p:bldP spid="106505" grpId="0" autoUpdateAnimBg="0"/>
      <p:bldP spid="106506" grpId="0" autoUpdateAnimBg="0"/>
      <p:bldP spid="106507" grpId="0" autoUpdateAnimBg="0"/>
      <p:bldP spid="106508" grpId="0" autoUpdateAnimBg="0"/>
      <p:bldP spid="106509" grpId="0" animBg="1"/>
      <p:bldP spid="106510" grpId="0" autoUpdateAnimBg="0"/>
      <p:bldP spid="106511" grpId="0" autoUpdateAnimBg="0"/>
      <p:bldP spid="106512" grpId="0" autoUpdateAnimBg="0"/>
      <p:bldP spid="106513" grpId="0" autoUpdateAnimBg="0"/>
      <p:bldP spid="106514" grpId="0" autoUpdateAnimBg="0"/>
      <p:bldP spid="106515" grpId="0" autoUpdateAnimBg="0"/>
      <p:bldP spid="106516" grpId="0" autoUpdateAnimBg="0"/>
      <p:bldP spid="106517" grpId="0" autoUpdateAnimBg="0"/>
      <p:bldP spid="106518" grpId="0" autoUpdateAnimBg="0"/>
      <p:bldP spid="106519" grpId="0" animBg="1"/>
      <p:bldP spid="10652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graphicFrame>
        <p:nvGraphicFramePr>
          <p:cNvPr id="195586" name="Object 2"/>
          <p:cNvGraphicFramePr>
            <a:graphicFrameLocks noChangeAspect="1"/>
          </p:cNvGraphicFramePr>
          <p:nvPr/>
        </p:nvGraphicFramePr>
        <p:xfrm>
          <a:off x="1787525" y="1911350"/>
          <a:ext cx="528796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2" name="Equation" r:id="rId3" imgW="1447560" imgH="228600" progId="Equation.DSMT4">
                  <p:embed/>
                </p:oleObj>
              </mc:Choice>
              <mc:Fallback>
                <p:oleObj name="Equation" r:id="rId3" imgW="1447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1911350"/>
                        <a:ext cx="5287963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87" name="Object 3"/>
          <p:cNvGraphicFramePr>
            <a:graphicFrameLocks noChangeAspect="1"/>
          </p:cNvGraphicFramePr>
          <p:nvPr/>
        </p:nvGraphicFramePr>
        <p:xfrm>
          <a:off x="3145587" y="4795110"/>
          <a:ext cx="5980113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3" name="Equation" r:id="rId5" imgW="1638000" imgH="406080" progId="Equation.DSMT4">
                  <p:embed/>
                </p:oleObj>
              </mc:Choice>
              <mc:Fallback>
                <p:oleObj name="Equation" r:id="rId5" imgW="16380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5587" y="4795110"/>
                        <a:ext cx="5980113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91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about?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492963"/>
              </p:ext>
            </p:extLst>
          </p:nvPr>
        </p:nvGraphicFramePr>
        <p:xfrm>
          <a:off x="1000125" y="1911350"/>
          <a:ext cx="68643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48" name="Equation" r:id="rId3" imgW="1879560" imgH="228600" progId="Equation.DSMT4">
                  <p:embed/>
                </p:oleObj>
              </mc:Choice>
              <mc:Fallback>
                <p:oleObj name="Equation" r:id="rId3" imgW="1879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1911350"/>
                        <a:ext cx="6864350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048563"/>
              </p:ext>
            </p:extLst>
          </p:nvPr>
        </p:nvGraphicFramePr>
        <p:xfrm>
          <a:off x="6053138" y="5372100"/>
          <a:ext cx="1576387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49" name="Equation" r:id="rId5" imgW="431640" imgH="203040" progId="Equation.DSMT4">
                  <p:embed/>
                </p:oleObj>
              </mc:Choice>
              <mc:Fallback>
                <p:oleObj name="Equation" r:id="rId5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3138" y="5372100"/>
                        <a:ext cx="1576387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826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670245" y="439425"/>
            <a:ext cx="7772400" cy="101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smtClean="0">
                <a:solidFill>
                  <a:srgbClr val="000000"/>
                </a:solidFill>
                <a:latin typeface="Century Gothic" pitchFamily="34" charset="0"/>
              </a:rPr>
              <a:t>HOMEWORK</a:t>
            </a:r>
            <a:r>
              <a:rPr lang="en-US" sz="6000" b="1" dirty="0" smtClean="0">
                <a:solidFill>
                  <a:srgbClr val="000000"/>
                </a:solidFill>
                <a:latin typeface="Century Gothic" pitchFamily="34" charset="0"/>
              </a:rPr>
              <a:t>:</a:t>
            </a:r>
            <a:endParaRPr lang="en-US" sz="60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6725" y="2214680"/>
            <a:ext cx="68305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1" dirty="0" smtClean="0">
                <a:latin typeface="Century Gothic" pitchFamily="34" charset="0"/>
              </a:rPr>
              <a:t>Page 356 </a:t>
            </a:r>
          </a:p>
          <a:p>
            <a:pPr algn="ctr"/>
            <a:r>
              <a:rPr lang="en-US" sz="7500" b="1" dirty="0" smtClean="0">
                <a:latin typeface="Century Gothic" pitchFamily="34" charset="0"/>
              </a:rPr>
              <a:t>#15-37 Odd</a:t>
            </a:r>
            <a:endParaRPr lang="en-US" sz="75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412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QuestionMaster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3546</TotalTime>
  <Words>88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Century Gothic</vt:lpstr>
      <vt:lpstr>Times New Roman</vt:lpstr>
      <vt:lpstr>Verdana</vt:lpstr>
      <vt:lpstr>Wingdings</vt:lpstr>
      <vt:lpstr>Profile</vt:lpstr>
      <vt:lpstr>iRespondGraphMaster</vt:lpstr>
      <vt:lpstr>iRespondQuestionMaster</vt:lpstr>
      <vt:lpstr>Equation</vt:lpstr>
      <vt:lpstr>Yesterday we did long division…</vt:lpstr>
      <vt:lpstr>Is there another way to divide…of course!</vt:lpstr>
      <vt:lpstr>When can we use synthetic division?</vt:lpstr>
      <vt:lpstr>PowerPoint Presentation</vt:lpstr>
      <vt:lpstr>Practice Problem</vt:lpstr>
      <vt:lpstr>What about?</vt:lpstr>
      <vt:lpstr>PowerPoint Presentation</vt:lpstr>
    </vt:vector>
  </TitlesOfParts>
  <Company>College of Education - UWG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jbutler;Allerie Sweet</dc:creator>
  <cp:lastModifiedBy>Allerie Sweet</cp:lastModifiedBy>
  <cp:revision>108</cp:revision>
  <cp:lastPrinted>2012-09-13T17:26:15Z</cp:lastPrinted>
  <dcterms:created xsi:type="dcterms:W3CDTF">2002-06-12T21:23:13Z</dcterms:created>
  <dcterms:modified xsi:type="dcterms:W3CDTF">2017-08-24T19:12:54Z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