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0" r:id="rId2"/>
    <p:sldMasterId id="2147483702" r:id="rId3"/>
  </p:sldMasterIdLst>
  <p:notesMasterIdLst>
    <p:notesMasterId r:id="rId13"/>
  </p:notesMasterIdLst>
  <p:handoutMasterIdLst>
    <p:handoutMasterId r:id="rId14"/>
  </p:handoutMasterIdLst>
  <p:sldIdLst>
    <p:sldId id="362" r:id="rId4"/>
    <p:sldId id="347" r:id="rId5"/>
    <p:sldId id="360" r:id="rId6"/>
    <p:sldId id="348" r:id="rId7"/>
    <p:sldId id="361" r:id="rId8"/>
    <p:sldId id="355" r:id="rId9"/>
    <p:sldId id="357" r:id="rId10"/>
    <p:sldId id="356" r:id="rId11"/>
    <p:sldId id="358" r:id="rId12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99"/>
    <a:srgbClr val="9999FF"/>
    <a:srgbClr val="FF66FF"/>
    <a:srgbClr val="FFFF66"/>
    <a:srgbClr val="008000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660" autoAdjust="0"/>
  </p:normalViewPr>
  <p:slideViewPr>
    <p:cSldViewPr>
      <p:cViewPr varScale="1">
        <p:scale>
          <a:sx n="88" d="100"/>
          <a:sy n="88" d="100"/>
        </p:scale>
        <p:origin x="74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506" y="-84"/>
      </p:cViewPr>
      <p:guideLst>
        <p:guide orient="horz" pos="2898"/>
        <p:guide pos="2160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e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e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478463" cy="47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/>
              <a:t>Chapters 1 &amp; 2 The Conservative Tradition in Educational Thought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3613"/>
            <a:ext cx="4491038" cy="47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95839" y="8723613"/>
            <a:ext cx="2060575" cy="47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E003D517-13D2-4393-8478-34BADC9398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68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/>
              <a:t>Chapters 1 &amp; 2 The Conservative Tradition in Educational Thought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9793"/>
            <a:ext cx="5486400" cy="41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3E430429-AD1F-4845-A892-780BFCFCA8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3559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63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8DE2581-CD60-4011-AF1D-41E8EF0BF8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86375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74E88-6C57-49A4-A9D2-02AE0418BB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ED1CC-655F-44C6-9506-6FA6448D7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2E9C2D-59F9-4097-89A9-87F643044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B2776F-79F6-4CDB-A999-0C1776A4DB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4AF2A44-2162-4DF7-AFEA-18EC896313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600B27-55B8-4431-BB90-22941095D1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1E0502-2616-4883-967A-1ADAFFCBD7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DA1710-F9B9-4B3D-B5EB-A3CF3EC65B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5962503-26E5-47E0-A2A8-424FB269E3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E1E1D9-5236-452D-9C76-63EBD98CE0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E9C2D-59F9-4097-89A9-87F643044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C74E88-6C57-49A4-A9D2-02AE0418BB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BED1CC-655F-44C6-9506-6FA6448D7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2E9C2D-59F9-4097-89A9-87F643044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B2776F-79F6-4CDB-A999-0C1776A4DB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4AF2A44-2162-4DF7-AFEA-18EC896313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600B27-55B8-4431-BB90-22941095D1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1E0502-2616-4883-967A-1ADAFFCBD7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DA1710-F9B9-4B3D-B5EB-A3CF3EC65B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5962503-26E5-47E0-A2A8-424FB269E3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E1E1D9-5236-452D-9C76-63EBD98CE0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2776F-79F6-4CDB-A999-0C1776A4DB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C74E88-6C57-49A4-A9D2-02AE0418BB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BED1CC-655F-44C6-9506-6FA6448D7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F2A44-2162-4DF7-AFEA-18EC896313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00B27-55B8-4431-BB90-22941095D1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E0502-2616-4883-967A-1ADAFFCBD7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A1710-F9B9-4B3D-B5EB-A3CF3EC65B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62503-26E5-47E0-A2A8-424FB269E3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1E1D9-5236-452D-9C76-63EBD98CE0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534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8534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853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853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46093E0-18F5-426B-8DCB-85D79311FF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8534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QuestionShape"/>
          <p:cNvSpPr/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z="38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A.) Response A</a:t>
            </a:r>
          </a:p>
        </p:txBody>
      </p:sp>
      <p:sp>
        <p:nvSpPr>
          <p:cNvPr id="4" name="BShape"/>
          <p:cNvSpPr/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B.) Response B</a:t>
            </a:r>
          </a:p>
        </p:txBody>
      </p:sp>
      <p:sp>
        <p:nvSpPr>
          <p:cNvPr id="5" name="CShape"/>
          <p:cNvSpPr/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C.) Response C</a:t>
            </a:r>
          </a:p>
        </p:txBody>
      </p:sp>
      <p:sp>
        <p:nvSpPr>
          <p:cNvPr id="6" name="DShape"/>
          <p:cNvSpPr/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D.) Response D</a:t>
            </a:r>
          </a:p>
        </p:txBody>
      </p:sp>
      <p:sp>
        <p:nvSpPr>
          <p:cNvPr id="7" name="EShape"/>
          <p:cNvSpPr/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E.) Response E</a:t>
            </a:r>
          </a:p>
        </p:txBody>
      </p:sp>
      <p:sp>
        <p:nvSpPr>
          <p:cNvPr id="8" name="Percent"/>
          <p:cNvSpPr/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8534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GraphShape" hidden="1"/>
          <p:cNvSpPr/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iRespond Graph</a:t>
            </a:r>
          </a:p>
        </p:txBody>
      </p:sp>
      <p:grpSp>
        <p:nvGrpSpPr>
          <p:cNvPr id="18534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" name="CorrectBar1"/>
            <p:cNvSpPr/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67%</a:t>
              </a:r>
            </a:p>
          </p:txBody>
        </p:sp>
      </p:grpSp>
      <p:grpSp>
        <p:nvGrpSpPr>
          <p:cNvPr id="18534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IncorrectBar3"/>
            <p:cNvSpPr/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" name="IncorrectBar4"/>
            <p:cNvSpPr/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E</a:t>
              </a: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YAxisLine"/>
            <p:cNvCxnSpPr/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YAxisTick0"/>
            <p:cNvCxnSpPr/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YAxisTick1"/>
            <p:cNvCxnSpPr/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YAxisTick2"/>
            <p:cNvCxnSpPr/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YAxisTick3"/>
            <p:cNvCxnSpPr/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0.emf"/><Relationship Id="rId3" Type="http://schemas.openxmlformats.org/officeDocument/2006/relationships/oleObject" Target="../embeddings/oleObject3.bin"/><Relationship Id="rId21" Type="http://schemas.openxmlformats.org/officeDocument/2006/relationships/oleObject" Target="../embeddings/oleObject12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e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0.wmf"/><Relationship Id="rId26" Type="http://schemas.openxmlformats.org/officeDocument/2006/relationships/image" Target="../media/image24.w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20.bin"/><Relationship Id="rId25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23.wmf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23.bin"/><Relationship Id="rId28" Type="http://schemas.openxmlformats.org/officeDocument/2006/relationships/image" Target="../media/image25.wmf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Relationship Id="rId27" Type="http://schemas.openxmlformats.org/officeDocument/2006/relationships/oleObject" Target="../embeddings/oleObject2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9565" y="1152150"/>
            <a:ext cx="7772400" cy="1371600"/>
          </a:xfrm>
        </p:spPr>
        <p:txBody>
          <a:bodyPr/>
          <a:lstStyle/>
          <a:p>
            <a:r>
              <a:rPr lang="en-US" sz="6000" smtClean="0"/>
              <a:t>2.4 </a:t>
            </a:r>
            <a:r>
              <a:rPr lang="en-US" sz="6000" dirty="0" smtClean="0"/>
              <a:t>– Long Division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53505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Before we look at long </a:t>
            </a:r>
            <a:r>
              <a:rPr lang="en-US" sz="3400" dirty="0" smtClean="0"/>
              <a:t>division with polynomials….</a:t>
            </a:r>
            <a:endParaRPr lang="en-US" sz="3400" dirty="0"/>
          </a:p>
        </p:txBody>
      </p:sp>
      <p:graphicFrame>
        <p:nvGraphicFramePr>
          <p:cNvPr id="1382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611796"/>
              </p:ext>
            </p:extLst>
          </p:nvPr>
        </p:nvGraphicFramePr>
        <p:xfrm>
          <a:off x="3142155" y="2518260"/>
          <a:ext cx="2795955" cy="1275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34" name="Equation" r:id="rId3" imgW="507960" imgH="304560" progId="Equation.DSMT4">
                  <p:embed/>
                </p:oleObj>
              </mc:Choice>
              <mc:Fallback>
                <p:oleObj name="Equation" r:id="rId3" imgW="5079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2155" y="2518260"/>
                        <a:ext cx="2795955" cy="12756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701675" y="2138363"/>
            <a:ext cx="159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Divide:</a:t>
            </a:r>
          </a:p>
        </p:txBody>
      </p:sp>
    </p:spTree>
    <p:extLst>
      <p:ext uri="{BB962C8B-B14F-4D97-AF65-F5344CB8AC3E}">
        <p14:creationId xmlns:p14="http://schemas.microsoft.com/office/powerpoint/2010/main" val="263100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another one…</a:t>
            </a:r>
            <a:endParaRPr lang="en-US" dirty="0"/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354169"/>
              </p:ext>
            </p:extLst>
          </p:nvPr>
        </p:nvGraphicFramePr>
        <p:xfrm>
          <a:off x="3252608" y="2578772"/>
          <a:ext cx="2154237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01" name="Equation" r:id="rId3" imgW="609480" imgH="304560" progId="Equation.DSMT4">
                  <p:embed/>
                </p:oleObj>
              </mc:Choice>
              <mc:Fallback>
                <p:oleObj name="Equation" r:id="rId3" imgW="60948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2608" y="2578772"/>
                        <a:ext cx="2154237" cy="1077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642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3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155443"/>
              </p:ext>
            </p:extLst>
          </p:nvPr>
        </p:nvGraphicFramePr>
        <p:xfrm>
          <a:off x="1763885" y="2312267"/>
          <a:ext cx="48450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10" name="Equation" r:id="rId3" imgW="1612800" imgH="330120" progId="Equation.3">
                  <p:embed/>
                </p:oleObj>
              </mc:Choice>
              <mc:Fallback>
                <p:oleObj name="Equation" r:id="rId3" imgW="161280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885" y="2312267"/>
                        <a:ext cx="484505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569992"/>
              </p:ext>
            </p:extLst>
          </p:nvPr>
        </p:nvGraphicFramePr>
        <p:xfrm>
          <a:off x="3973685" y="1626467"/>
          <a:ext cx="8128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11" name="Equation" r:id="rId5" imgW="253800" imgH="203040" progId="Equation.3">
                  <p:embed/>
                </p:oleObj>
              </mc:Choice>
              <mc:Fallback>
                <p:oleObj name="Equation" r:id="rId5" imgW="253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3685" y="1626467"/>
                        <a:ext cx="812800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95702"/>
              </p:ext>
            </p:extLst>
          </p:nvPr>
        </p:nvGraphicFramePr>
        <p:xfrm>
          <a:off x="2754485" y="2998067"/>
          <a:ext cx="2154238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12" name="Equation" r:id="rId7" imgW="672840" imgH="203040" progId="Equation.3">
                  <p:embed/>
                </p:oleObj>
              </mc:Choice>
              <mc:Fallback>
                <p:oleObj name="Equation" r:id="rId7" imgW="6728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4485" y="2998067"/>
                        <a:ext cx="2154238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013115"/>
              </p:ext>
            </p:extLst>
          </p:nvPr>
        </p:nvGraphicFramePr>
        <p:xfrm>
          <a:off x="3592685" y="3683867"/>
          <a:ext cx="2357438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13" name="Equation" r:id="rId9" imgW="736560" imgH="203040" progId="Equation.3">
                  <p:embed/>
                </p:oleObj>
              </mc:Choice>
              <mc:Fallback>
                <p:oleObj name="Equation" r:id="rId9" imgW="736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2685" y="3683867"/>
                        <a:ext cx="2357438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3" name="Line 7"/>
          <p:cNvSpPr>
            <a:spLocks noChangeShapeType="1"/>
          </p:cNvSpPr>
          <p:nvPr/>
        </p:nvSpPr>
        <p:spPr bwMode="auto">
          <a:xfrm>
            <a:off x="2678285" y="3607667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138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371158"/>
              </p:ext>
            </p:extLst>
          </p:nvPr>
        </p:nvGraphicFramePr>
        <p:xfrm>
          <a:off x="4659485" y="1702667"/>
          <a:ext cx="10160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14" name="Equation" r:id="rId11" imgW="317160" imgH="177480" progId="Equation.3">
                  <p:embed/>
                </p:oleObj>
              </mc:Choice>
              <mc:Fallback>
                <p:oleObj name="Equation" r:id="rId11" imgW="317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9485" y="1702667"/>
                        <a:ext cx="1016000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309780"/>
              </p:ext>
            </p:extLst>
          </p:nvPr>
        </p:nvGraphicFramePr>
        <p:xfrm>
          <a:off x="3592685" y="4369667"/>
          <a:ext cx="2357438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15" name="Equation" r:id="rId13" imgW="736560" imgH="203040" progId="Equation.3">
                  <p:embed/>
                </p:oleObj>
              </mc:Choice>
              <mc:Fallback>
                <p:oleObj name="Equation" r:id="rId13" imgW="736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2685" y="4369667"/>
                        <a:ext cx="2357438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6" name="Line 10"/>
          <p:cNvSpPr>
            <a:spLocks noChangeShapeType="1"/>
          </p:cNvSpPr>
          <p:nvPr/>
        </p:nvSpPr>
        <p:spPr bwMode="auto">
          <a:xfrm>
            <a:off x="3737155" y="509869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138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852118"/>
              </p:ext>
            </p:extLst>
          </p:nvPr>
        </p:nvGraphicFramePr>
        <p:xfrm>
          <a:off x="5269085" y="5131667"/>
          <a:ext cx="13414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16" name="Equation" r:id="rId15" imgW="419040" imgH="177480" progId="Equation.3">
                  <p:embed/>
                </p:oleObj>
              </mc:Choice>
              <mc:Fallback>
                <p:oleObj name="Equation" r:id="rId15" imgW="4190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9085" y="5131667"/>
                        <a:ext cx="134143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78436"/>
              </p:ext>
            </p:extLst>
          </p:nvPr>
        </p:nvGraphicFramePr>
        <p:xfrm>
          <a:off x="5726285" y="1702667"/>
          <a:ext cx="7715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17" name="Equation" r:id="rId17" imgW="241200" imgH="164880" progId="Equation.3">
                  <p:embed/>
                </p:oleObj>
              </mc:Choice>
              <mc:Fallback>
                <p:oleObj name="Equation" r:id="rId17" imgW="24120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6285" y="1702667"/>
                        <a:ext cx="771525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922185"/>
              </p:ext>
            </p:extLst>
          </p:nvPr>
        </p:nvGraphicFramePr>
        <p:xfrm>
          <a:off x="5269085" y="5588867"/>
          <a:ext cx="13414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18" name="Equation" r:id="rId19" imgW="419040" imgH="177480" progId="Equation.3">
                  <p:embed/>
                </p:oleObj>
              </mc:Choice>
              <mc:Fallback>
                <p:oleObj name="Equation" r:id="rId19" imgW="4190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9085" y="5588867"/>
                        <a:ext cx="134143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90" name="Line 14"/>
          <p:cNvSpPr>
            <a:spLocks noChangeShapeType="1"/>
          </p:cNvSpPr>
          <p:nvPr/>
        </p:nvSpPr>
        <p:spPr bwMode="auto">
          <a:xfrm>
            <a:off x="5040485" y="6274667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139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04213"/>
              </p:ext>
            </p:extLst>
          </p:nvPr>
        </p:nvGraphicFramePr>
        <p:xfrm>
          <a:off x="6183485" y="6198467"/>
          <a:ext cx="40798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19" name="Equation" r:id="rId21" imgW="126720" imgH="177480" progId="Equation.3">
                  <p:embed/>
                </p:oleObj>
              </mc:Choice>
              <mc:Fallback>
                <p:oleObj name="Equation" r:id="rId21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485" y="6198467"/>
                        <a:ext cx="40798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93" name="Rectangle 17"/>
          <p:cNvSpPr>
            <a:spLocks noGrp="1" noChangeArrowheads="1"/>
          </p:cNvSpPr>
          <p:nvPr>
            <p:ph type="title"/>
          </p:nvPr>
        </p:nvSpPr>
        <p:spPr>
          <a:xfrm>
            <a:off x="531874" y="835455"/>
            <a:ext cx="8442036" cy="620275"/>
          </a:xfrm>
        </p:spPr>
        <p:txBody>
          <a:bodyPr/>
          <a:lstStyle/>
          <a:p>
            <a:r>
              <a:rPr lang="en-US" sz="3500" b="1" dirty="0" smtClean="0">
                <a:latin typeface="Century Gothic" pitchFamily="34" charset="0"/>
              </a:rPr>
              <a:t>Now let’s look at the same thing, but with polynomials: </a:t>
            </a:r>
            <a:endParaRPr lang="en-US" sz="3500" b="1" dirty="0">
              <a:latin typeface="Century Gothic" pitchFamily="34" charset="0"/>
            </a:endParaRPr>
          </a:p>
        </p:txBody>
      </p:sp>
      <p:sp>
        <p:nvSpPr>
          <p:cNvPr id="101394" name="Line 18"/>
          <p:cNvSpPr>
            <a:spLocks noChangeShapeType="1"/>
          </p:cNvSpPr>
          <p:nvPr/>
        </p:nvSpPr>
        <p:spPr bwMode="auto">
          <a:xfrm>
            <a:off x="3745085" y="3226667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1395" name="Line 19"/>
          <p:cNvSpPr>
            <a:spLocks noChangeShapeType="1"/>
          </p:cNvSpPr>
          <p:nvPr/>
        </p:nvSpPr>
        <p:spPr bwMode="auto">
          <a:xfrm rot="-5400000">
            <a:off x="2602085" y="3226667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1396" name="Line 20"/>
          <p:cNvSpPr>
            <a:spLocks noChangeShapeType="1"/>
          </p:cNvSpPr>
          <p:nvPr/>
        </p:nvSpPr>
        <p:spPr bwMode="auto">
          <a:xfrm rot="-5400000">
            <a:off x="4964285" y="4598267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1397" name="Line 21"/>
          <p:cNvSpPr>
            <a:spLocks noChangeShapeType="1"/>
          </p:cNvSpPr>
          <p:nvPr/>
        </p:nvSpPr>
        <p:spPr bwMode="auto">
          <a:xfrm>
            <a:off x="3821285" y="4598267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1398" name="Line 22"/>
          <p:cNvSpPr>
            <a:spLocks noChangeShapeType="1"/>
          </p:cNvSpPr>
          <p:nvPr/>
        </p:nvSpPr>
        <p:spPr bwMode="auto">
          <a:xfrm rot="-5400000">
            <a:off x="5192885" y="5741267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1399" name="Line 23"/>
          <p:cNvSpPr>
            <a:spLocks noChangeShapeType="1"/>
          </p:cNvSpPr>
          <p:nvPr/>
        </p:nvSpPr>
        <p:spPr bwMode="auto">
          <a:xfrm>
            <a:off x="6031085" y="5741267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5406845" y="3049525"/>
            <a:ext cx="0" cy="75895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6317585" y="2998067"/>
            <a:ext cx="0" cy="21336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103528601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1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01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01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3" grpId="0" animBg="1"/>
      <p:bldP spid="101386" grpId="0" animBg="1"/>
      <p:bldP spid="101390" grpId="0" animBg="1"/>
      <p:bldP spid="101394" grpId="0" animBg="1"/>
      <p:bldP spid="101395" grpId="0" animBg="1"/>
      <p:bldP spid="101396" grpId="0" animBg="1"/>
      <p:bldP spid="101397" grpId="0" animBg="1"/>
      <p:bldP spid="101398" grpId="0" animBg="1"/>
      <p:bldP spid="1013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3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182277"/>
              </p:ext>
            </p:extLst>
          </p:nvPr>
        </p:nvGraphicFramePr>
        <p:xfrm>
          <a:off x="1611313" y="2312988"/>
          <a:ext cx="51498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21" name="Equation" r:id="rId3" imgW="1714320" imgH="330120" progId="Equation.DSMT4">
                  <p:embed/>
                </p:oleObj>
              </mc:Choice>
              <mc:Fallback>
                <p:oleObj name="Equation" r:id="rId3" imgW="17143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13" y="2312988"/>
                        <a:ext cx="514985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371513"/>
              </p:ext>
            </p:extLst>
          </p:nvPr>
        </p:nvGraphicFramePr>
        <p:xfrm>
          <a:off x="3813050" y="1756870"/>
          <a:ext cx="8540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22" name="Equation" r:id="rId5" imgW="266400" imgH="190440" progId="Equation.DSMT4">
                  <p:embed/>
                </p:oleObj>
              </mc:Choice>
              <mc:Fallback>
                <p:oleObj name="Equation" r:id="rId5" imgW="2664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3050" y="1756870"/>
                        <a:ext cx="8540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061609"/>
              </p:ext>
            </p:extLst>
          </p:nvPr>
        </p:nvGraphicFramePr>
        <p:xfrm>
          <a:off x="2534933" y="3053314"/>
          <a:ext cx="1961172" cy="679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23" name="Equation" r:id="rId7" imgW="660240" imgH="228600" progId="Equation.DSMT4">
                  <p:embed/>
                </p:oleObj>
              </mc:Choice>
              <mc:Fallback>
                <p:oleObj name="Equation" r:id="rId7" imgW="660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4933" y="3053314"/>
                        <a:ext cx="1961172" cy="67926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230662"/>
              </p:ext>
            </p:extLst>
          </p:nvPr>
        </p:nvGraphicFramePr>
        <p:xfrm>
          <a:off x="4748462" y="3429000"/>
          <a:ext cx="1249268" cy="567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24" name="Equation" r:id="rId9" imgW="419040" imgH="190440" progId="Equation.DSMT4">
                  <p:embed/>
                </p:oleObj>
              </mc:Choice>
              <mc:Fallback>
                <p:oleObj name="Equation" r:id="rId9" imgW="4190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8462" y="3429000"/>
                        <a:ext cx="1249268" cy="56771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3" name="Line 7"/>
          <p:cNvSpPr>
            <a:spLocks noChangeShapeType="1"/>
          </p:cNvSpPr>
          <p:nvPr/>
        </p:nvSpPr>
        <p:spPr bwMode="auto">
          <a:xfrm>
            <a:off x="2678285" y="3607667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138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469772"/>
              </p:ext>
            </p:extLst>
          </p:nvPr>
        </p:nvGraphicFramePr>
        <p:xfrm>
          <a:off x="5551127" y="1918795"/>
          <a:ext cx="6905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25" name="Equation" r:id="rId11" imgW="215640" imgH="139680" progId="Equation.DSMT4">
                  <p:embed/>
                </p:oleObj>
              </mc:Choice>
              <mc:Fallback>
                <p:oleObj name="Equation" r:id="rId11" imgW="2156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1127" y="1918795"/>
                        <a:ext cx="690563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992672"/>
              </p:ext>
            </p:extLst>
          </p:nvPr>
        </p:nvGraphicFramePr>
        <p:xfrm>
          <a:off x="4715430" y="3909895"/>
          <a:ext cx="12985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26" name="Equation" r:id="rId13" imgW="406080" imgH="228600" progId="Equation.DSMT4">
                  <p:embed/>
                </p:oleObj>
              </mc:Choice>
              <mc:Fallback>
                <p:oleObj name="Equation" r:id="rId13" imgW="406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5430" y="3909895"/>
                        <a:ext cx="1298575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6" name="Line 10"/>
          <p:cNvSpPr>
            <a:spLocks noChangeShapeType="1"/>
          </p:cNvSpPr>
          <p:nvPr/>
        </p:nvSpPr>
        <p:spPr bwMode="auto">
          <a:xfrm>
            <a:off x="4191000" y="4567425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138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666583"/>
              </p:ext>
            </p:extLst>
          </p:nvPr>
        </p:nvGraphicFramePr>
        <p:xfrm>
          <a:off x="5168900" y="4570052"/>
          <a:ext cx="1544638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27" name="Equation" r:id="rId15" imgW="482400" imgH="164880" progId="Equation.DSMT4">
                  <p:embed/>
                </p:oleObj>
              </mc:Choice>
              <mc:Fallback>
                <p:oleObj name="Equation" r:id="rId15" imgW="4824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8900" y="4570052"/>
                        <a:ext cx="1544638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302399"/>
              </p:ext>
            </p:extLst>
          </p:nvPr>
        </p:nvGraphicFramePr>
        <p:xfrm>
          <a:off x="6234182" y="1836245"/>
          <a:ext cx="69056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28" name="Equation" r:id="rId17" imgW="215640" imgH="164880" progId="Equation.DSMT4">
                  <p:embed/>
                </p:oleObj>
              </mc:Choice>
              <mc:Fallback>
                <p:oleObj name="Equation" r:id="rId17" imgW="215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4182" y="1836245"/>
                        <a:ext cx="690563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1810753"/>
              </p:ext>
            </p:extLst>
          </p:nvPr>
        </p:nvGraphicFramePr>
        <p:xfrm>
          <a:off x="5248275" y="5194300"/>
          <a:ext cx="170656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29" name="Equation" r:id="rId19" imgW="533160" imgH="164880" progId="Equation.DSMT4">
                  <p:embed/>
                </p:oleObj>
              </mc:Choice>
              <mc:Fallback>
                <p:oleObj name="Equation" r:id="rId19" imgW="533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8275" y="5194300"/>
                        <a:ext cx="1706563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90" name="Line 14"/>
          <p:cNvSpPr>
            <a:spLocks noChangeShapeType="1"/>
          </p:cNvSpPr>
          <p:nvPr/>
        </p:nvSpPr>
        <p:spPr bwMode="auto">
          <a:xfrm>
            <a:off x="5040485" y="570585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139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0781983"/>
              </p:ext>
            </p:extLst>
          </p:nvPr>
        </p:nvGraphicFramePr>
        <p:xfrm>
          <a:off x="6500813" y="5688013"/>
          <a:ext cx="28575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30" name="Equation" r:id="rId21" imgW="88560" imgH="164880" progId="Equation.DSMT4">
                  <p:embed/>
                </p:oleObj>
              </mc:Choice>
              <mc:Fallback>
                <p:oleObj name="Equation" r:id="rId21" imgW="88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813" y="5688013"/>
                        <a:ext cx="28575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93" name="Rectangle 17"/>
          <p:cNvSpPr>
            <a:spLocks noGrp="1" noChangeArrowheads="1"/>
          </p:cNvSpPr>
          <p:nvPr>
            <p:ph type="title"/>
          </p:nvPr>
        </p:nvSpPr>
        <p:spPr>
          <a:xfrm>
            <a:off x="531874" y="152400"/>
            <a:ext cx="8442036" cy="620275"/>
          </a:xfrm>
        </p:spPr>
        <p:txBody>
          <a:bodyPr/>
          <a:lstStyle/>
          <a:p>
            <a:r>
              <a:rPr lang="en-US" sz="3500" b="1" dirty="0" smtClean="0">
                <a:latin typeface="Century Gothic" pitchFamily="34" charset="0"/>
              </a:rPr>
              <a:t>Divide using long division: </a:t>
            </a:r>
            <a:endParaRPr lang="en-US" sz="3500" b="1" dirty="0">
              <a:latin typeface="Century Gothic" pitchFamily="34" charset="0"/>
            </a:endParaRPr>
          </a:p>
        </p:txBody>
      </p:sp>
      <p:sp>
        <p:nvSpPr>
          <p:cNvPr id="101394" name="Line 18"/>
          <p:cNvSpPr>
            <a:spLocks noChangeShapeType="1"/>
          </p:cNvSpPr>
          <p:nvPr/>
        </p:nvSpPr>
        <p:spPr bwMode="auto">
          <a:xfrm flipH="1" flipV="1">
            <a:off x="3453970" y="3406176"/>
            <a:ext cx="295650" cy="72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1395" name="Line 19"/>
          <p:cNvSpPr>
            <a:spLocks noChangeShapeType="1"/>
          </p:cNvSpPr>
          <p:nvPr/>
        </p:nvSpPr>
        <p:spPr bwMode="auto">
          <a:xfrm rot="-5400000">
            <a:off x="2371655" y="3226667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1396" name="Line 20"/>
          <p:cNvSpPr>
            <a:spLocks noChangeShapeType="1"/>
          </p:cNvSpPr>
          <p:nvPr/>
        </p:nvSpPr>
        <p:spPr bwMode="auto">
          <a:xfrm rot="-5400000">
            <a:off x="4572610" y="4147597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1398" name="Line 22"/>
          <p:cNvSpPr>
            <a:spLocks noChangeShapeType="1"/>
          </p:cNvSpPr>
          <p:nvPr/>
        </p:nvSpPr>
        <p:spPr bwMode="auto">
          <a:xfrm rot="-5400000" flipH="1">
            <a:off x="5292240" y="5534025"/>
            <a:ext cx="381000" cy="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1399" name="Line 23"/>
          <p:cNvSpPr>
            <a:spLocks noChangeShapeType="1"/>
          </p:cNvSpPr>
          <p:nvPr/>
        </p:nvSpPr>
        <p:spPr bwMode="auto">
          <a:xfrm>
            <a:off x="6393480" y="5343525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734185"/>
              </p:ext>
            </p:extLst>
          </p:nvPr>
        </p:nvGraphicFramePr>
        <p:xfrm>
          <a:off x="929040" y="799240"/>
          <a:ext cx="5878400" cy="808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31" name="Equation" r:id="rId23" imgW="2031840" imgH="279360" progId="Equation.DSMT4">
                  <p:embed/>
                </p:oleObj>
              </mc:Choice>
              <mc:Fallback>
                <p:oleObj name="Equation" r:id="rId23" imgW="20318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929040" y="799240"/>
                        <a:ext cx="5878400" cy="808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523102"/>
              </p:ext>
            </p:extLst>
          </p:nvPr>
        </p:nvGraphicFramePr>
        <p:xfrm>
          <a:off x="321880" y="5229481"/>
          <a:ext cx="2974752" cy="1023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32" name="Equation" r:id="rId25" imgW="1180800" imgH="406080" progId="Equation.DSMT4">
                  <p:embed/>
                </p:oleObj>
              </mc:Choice>
              <mc:Fallback>
                <p:oleObj name="Equation" r:id="rId25" imgW="118080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21880" y="5229481"/>
                        <a:ext cx="2974752" cy="10235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Line 20"/>
          <p:cNvSpPr>
            <a:spLocks noChangeShapeType="1"/>
          </p:cNvSpPr>
          <p:nvPr/>
        </p:nvSpPr>
        <p:spPr bwMode="auto">
          <a:xfrm rot="-5400000">
            <a:off x="5482130" y="4147597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854862"/>
              </p:ext>
            </p:extLst>
          </p:nvPr>
        </p:nvGraphicFramePr>
        <p:xfrm>
          <a:off x="6924745" y="1607520"/>
          <a:ext cx="1119188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33" name="Equation" r:id="rId27" imgW="444240" imgH="406080" progId="Equation.DSMT4">
                  <p:embed/>
                </p:oleObj>
              </mc:Choice>
              <mc:Fallback>
                <p:oleObj name="Equation" r:id="rId27" imgW="44424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924745" y="1607520"/>
                        <a:ext cx="1119188" cy="1023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>
            <a:off x="4951475" y="2973630"/>
            <a:ext cx="15479" cy="60716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5710425" y="2973630"/>
            <a:ext cx="15479" cy="60716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6485082" y="3008246"/>
            <a:ext cx="15731" cy="154313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flipH="1">
            <a:off x="2606346" y="2491882"/>
            <a:ext cx="595267" cy="111578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H="1">
            <a:off x="3706995" y="2514045"/>
            <a:ext cx="595267" cy="111578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H="1">
            <a:off x="4529058" y="3503201"/>
            <a:ext cx="595267" cy="111578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H="1">
            <a:off x="5420530" y="4667063"/>
            <a:ext cx="595267" cy="111578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74534804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0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01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01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3" grpId="0" animBg="1"/>
      <p:bldP spid="101386" grpId="0" animBg="1"/>
      <p:bldP spid="101390" grpId="0" animBg="1"/>
      <p:bldP spid="101394" grpId="0" animBg="1"/>
      <p:bldP spid="101395" grpId="0" animBg="1"/>
      <p:bldP spid="101396" grpId="0" animBg="1"/>
      <p:bldP spid="101398" grpId="0" animBg="1"/>
      <p:bldP spid="101399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625475" y="241300"/>
            <a:ext cx="777240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00"/>
                </a:solidFill>
                <a:latin typeface="Century Gothic" pitchFamily="34" charset="0"/>
              </a:rPr>
              <a:t>Divide by long </a:t>
            </a:r>
            <a:r>
              <a:rPr lang="en-US" sz="3200" b="1" dirty="0" smtClean="0">
                <a:solidFill>
                  <a:srgbClr val="000000"/>
                </a:solidFill>
                <a:latin typeface="Century Gothic" pitchFamily="34" charset="0"/>
              </a:rPr>
              <a:t>division:</a:t>
            </a:r>
            <a:endParaRPr lang="en-US" sz="32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16150" y="5287204"/>
            <a:ext cx="4114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Century Gothic" pitchFamily="34" charset="0"/>
              </a:rPr>
              <a:t>ANSWER: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274173"/>
              </p:ext>
            </p:extLst>
          </p:nvPr>
        </p:nvGraphicFramePr>
        <p:xfrm>
          <a:off x="983456" y="696780"/>
          <a:ext cx="70564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34" name="Equation" r:id="rId3" imgW="2349360" imgH="279360" progId="Equation.DSMT4">
                  <p:embed/>
                </p:oleObj>
              </mc:Choice>
              <mc:Fallback>
                <p:oleObj name="Equation" r:id="rId3" imgW="2349360" imgH="2793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3456" y="696780"/>
                        <a:ext cx="705643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509963" y="5022850"/>
          <a:ext cx="531495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35" name="Equation" r:id="rId5" imgW="1802618" imgH="406224" progId="Equation.DSMT4">
                  <p:embed/>
                </p:oleObj>
              </mc:Choice>
              <mc:Fallback>
                <p:oleObj name="Equation" r:id="rId5" imgW="1802618" imgH="406224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963" y="5022850"/>
                        <a:ext cx="5314950" cy="119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053680"/>
              </p:ext>
            </p:extLst>
          </p:nvPr>
        </p:nvGraphicFramePr>
        <p:xfrm>
          <a:off x="657225" y="2155825"/>
          <a:ext cx="7210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36" name="Equation" r:id="rId7" imgW="2400120" imgH="330120" progId="Equation.DSMT4">
                  <p:embed/>
                </p:oleObj>
              </mc:Choice>
              <mc:Fallback>
                <p:oleObj name="Equation" r:id="rId7" imgW="2400120" imgH="330120" progId="Equation.DSMT4">
                  <p:embed/>
                  <p:pic>
                    <p:nvPicPr>
                      <p:cNvPr id="1013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2155825"/>
                        <a:ext cx="721042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39885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625475" y="241300"/>
            <a:ext cx="777240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  <a:latin typeface="Century Gothic" pitchFamily="34" charset="0"/>
              </a:rPr>
              <a:t>You Try!</a:t>
            </a:r>
            <a:endParaRPr lang="en-US" sz="32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809945" y="5363099"/>
            <a:ext cx="4114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Century Gothic" pitchFamily="34" charset="0"/>
              </a:rPr>
              <a:t>ANSWER: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126308"/>
              </p:ext>
            </p:extLst>
          </p:nvPr>
        </p:nvGraphicFramePr>
        <p:xfrm>
          <a:off x="1387365" y="845215"/>
          <a:ext cx="63722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02" name="Equation" r:id="rId3" imgW="2120760" imgH="279360" progId="Equation.DSMT4">
                  <p:embed/>
                </p:oleObj>
              </mc:Choice>
              <mc:Fallback>
                <p:oleObj name="Equation" r:id="rId3" imgW="21207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365" y="845215"/>
                        <a:ext cx="63722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06115"/>
              </p:ext>
            </p:extLst>
          </p:nvPr>
        </p:nvGraphicFramePr>
        <p:xfrm>
          <a:off x="5183812" y="5321300"/>
          <a:ext cx="3182938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03" name="Equation" r:id="rId5" imgW="1079280" imgH="203040" progId="Equation.DSMT4">
                  <p:embed/>
                </p:oleObj>
              </mc:Choice>
              <mc:Fallback>
                <p:oleObj name="Equation" r:id="rId5" imgW="1079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812" y="5321300"/>
                        <a:ext cx="3182938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04125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625475" y="241300"/>
            <a:ext cx="777240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00"/>
                </a:solidFill>
                <a:latin typeface="Century Gothic" pitchFamily="34" charset="0"/>
              </a:rPr>
              <a:t>Divide by long </a:t>
            </a:r>
            <a:r>
              <a:rPr lang="en-US" sz="3200" b="1" dirty="0" smtClean="0">
                <a:solidFill>
                  <a:srgbClr val="000000"/>
                </a:solidFill>
                <a:latin typeface="Century Gothic" pitchFamily="34" charset="0"/>
              </a:rPr>
              <a:t>division:</a:t>
            </a:r>
            <a:endParaRPr lang="en-US" sz="32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859110" y="5402270"/>
            <a:ext cx="4114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Century Gothic" pitchFamily="34" charset="0"/>
              </a:rPr>
              <a:t>ANSWER: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815957"/>
              </p:ext>
            </p:extLst>
          </p:nvPr>
        </p:nvGraphicFramePr>
        <p:xfrm>
          <a:off x="1859756" y="696780"/>
          <a:ext cx="53038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78" name="Equation" r:id="rId3" imgW="1765080" imgH="279360" progId="Equation.DSMT4">
                  <p:embed/>
                </p:oleObj>
              </mc:Choice>
              <mc:Fallback>
                <p:oleObj name="Equation" r:id="rId3" imgW="1765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9756" y="696780"/>
                        <a:ext cx="530383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192185"/>
              </p:ext>
            </p:extLst>
          </p:nvPr>
        </p:nvGraphicFramePr>
        <p:xfrm>
          <a:off x="7228325" y="5422716"/>
          <a:ext cx="1214320" cy="586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79" name="Equation" r:id="rId5" imgW="368280" imgH="177480" progId="Equation.DSMT4">
                  <p:embed/>
                </p:oleObj>
              </mc:Choice>
              <mc:Fallback>
                <p:oleObj name="Equation" r:id="rId5" imgW="368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8325" y="5422716"/>
                        <a:ext cx="1214320" cy="5867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04125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670245" y="439425"/>
            <a:ext cx="7772400" cy="101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smtClean="0">
                <a:solidFill>
                  <a:srgbClr val="000000"/>
                </a:solidFill>
                <a:latin typeface="Century Gothic" pitchFamily="34" charset="0"/>
              </a:rPr>
              <a:t>HOMEWORK</a:t>
            </a:r>
            <a:r>
              <a:rPr lang="en-US" sz="6000" b="1" dirty="0" smtClean="0">
                <a:solidFill>
                  <a:srgbClr val="000000"/>
                </a:solidFill>
                <a:latin typeface="Century Gothic" pitchFamily="34" charset="0"/>
              </a:rPr>
              <a:t>:</a:t>
            </a:r>
            <a:endParaRPr lang="en-US" sz="60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56725" y="2214680"/>
            <a:ext cx="683055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b="1" smtClean="0">
                <a:latin typeface="Century Gothic" pitchFamily="34" charset="0"/>
              </a:rPr>
              <a:t>Worksheet</a:t>
            </a:r>
            <a:endParaRPr lang="en-US" sz="7500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4125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3363</TotalTime>
  <Words>59</Words>
  <Application>Microsoft Office PowerPoint</Application>
  <PresentationFormat>On-screen Show (4:3)</PresentationFormat>
  <Paragraphs>14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Century Gothic</vt:lpstr>
      <vt:lpstr>Times New Roman</vt:lpstr>
      <vt:lpstr>Verdana</vt:lpstr>
      <vt:lpstr>Wingdings</vt:lpstr>
      <vt:lpstr>Profile</vt:lpstr>
      <vt:lpstr>iRespondQuestionMaster</vt:lpstr>
      <vt:lpstr>iRespondGraphMaster</vt:lpstr>
      <vt:lpstr>Equation</vt:lpstr>
      <vt:lpstr>2.4 – Long Division</vt:lpstr>
      <vt:lpstr>Before we look at long division with polynomials….</vt:lpstr>
      <vt:lpstr>Let’s try another one…</vt:lpstr>
      <vt:lpstr>Now let’s look at the same thing, but with polynomials: </vt:lpstr>
      <vt:lpstr>Divide using long division: </vt:lpstr>
      <vt:lpstr>PowerPoint Presentation</vt:lpstr>
      <vt:lpstr>PowerPoint Presentation</vt:lpstr>
      <vt:lpstr>PowerPoint Presentation</vt:lpstr>
      <vt:lpstr>PowerPoint Presentation</vt:lpstr>
    </vt:vector>
  </TitlesOfParts>
  <Company>College of Education - UWG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jbutler</dc:creator>
  <cp:lastModifiedBy>Allerie Sweet</cp:lastModifiedBy>
  <cp:revision>102</cp:revision>
  <cp:lastPrinted>2012-09-13T17:26:15Z</cp:lastPrinted>
  <dcterms:created xsi:type="dcterms:W3CDTF">2002-06-12T21:23:13Z</dcterms:created>
  <dcterms:modified xsi:type="dcterms:W3CDTF">2017-08-23T18:51:44Z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