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96" r:id="rId6"/>
    <p:sldMasterId id="2147483708" r:id="rId7"/>
  </p:sldMasterIdLst>
  <p:notesMasterIdLst>
    <p:notesMasterId r:id="rId21"/>
  </p:notesMasterIdLst>
  <p:handoutMasterIdLst>
    <p:handoutMasterId r:id="rId22"/>
  </p:handoutMasterIdLst>
  <p:sldIdLst>
    <p:sldId id="313" r:id="rId8"/>
    <p:sldId id="307" r:id="rId9"/>
    <p:sldId id="293" r:id="rId10"/>
    <p:sldId id="321" r:id="rId11"/>
    <p:sldId id="259" r:id="rId12"/>
    <p:sldId id="317" r:id="rId13"/>
    <p:sldId id="318" r:id="rId14"/>
    <p:sldId id="320" r:id="rId15"/>
    <p:sldId id="322" r:id="rId16"/>
    <p:sldId id="323" r:id="rId17"/>
    <p:sldId id="324" r:id="rId18"/>
    <p:sldId id="316" r:id="rId19"/>
    <p:sldId id="315" r:id="rId2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88" d="100"/>
          <a:sy n="88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6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9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81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Homework Questions?</a:t>
            </a:r>
            <a:b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sz="9600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96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</a:rPr>
              <a:t>*Skills check tomorrow*</a:t>
            </a:r>
            <a:endParaRPr lang="en-US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Example #5</a:t>
            </a:r>
            <a:endParaRPr lang="en-US" sz="5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86327"/>
              </p:ext>
            </p:extLst>
          </p:nvPr>
        </p:nvGraphicFramePr>
        <p:xfrm>
          <a:off x="2378075" y="3659188"/>
          <a:ext cx="4773613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Equation" r:id="rId3" imgW="825480" imgH="266400" progId="Equation.DSMT4">
                  <p:embed/>
                </p:oleObj>
              </mc:Choice>
              <mc:Fallback>
                <p:oleObj name="Equation" r:id="rId3" imgW="825480" imgH="2664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3659188"/>
                        <a:ext cx="4773613" cy="1522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1447800"/>
          <a:ext cx="28987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447800"/>
                        <a:ext cx="28987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26088" y="1492250"/>
          <a:ext cx="2605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5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1492250"/>
                        <a:ext cx="2605087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330004"/>
              </p:ext>
            </p:extLst>
          </p:nvPr>
        </p:nvGraphicFramePr>
        <p:xfrm>
          <a:off x="2862263" y="2336800"/>
          <a:ext cx="282098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6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2336800"/>
                        <a:ext cx="2820987" cy="1352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929684"/>
              </p:ext>
            </p:extLst>
          </p:nvPr>
        </p:nvGraphicFramePr>
        <p:xfrm>
          <a:off x="2520950" y="5105400"/>
          <a:ext cx="350678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7" name="Equation" r:id="rId11" imgW="545760" imgH="190440" progId="Equation.DSMT4">
                  <p:embed/>
                </p:oleObj>
              </mc:Choice>
              <mc:Fallback>
                <p:oleObj name="Equation" r:id="rId11" imgW="545760" imgH="190440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5105400"/>
                        <a:ext cx="3506788" cy="120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17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Example #6</a:t>
            </a:r>
            <a:endParaRPr lang="en-US" sz="5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746433"/>
              </p:ext>
            </p:extLst>
          </p:nvPr>
        </p:nvGraphicFramePr>
        <p:xfrm>
          <a:off x="285205" y="3761967"/>
          <a:ext cx="4001589" cy="17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1" name="Equation" r:id="rId3" imgW="1091880" imgH="469800" progId="Equation.DSMT4">
                  <p:embed/>
                </p:oleObj>
              </mc:Choice>
              <mc:Fallback>
                <p:oleObj name="Equation" r:id="rId3" imgW="1091880" imgH="4698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05" y="3761967"/>
                        <a:ext cx="4001589" cy="170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1447800"/>
          <a:ext cx="28987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447800"/>
                        <a:ext cx="28987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26088" y="1492250"/>
          <a:ext cx="2605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1492250"/>
                        <a:ext cx="2605087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50620"/>
              </p:ext>
            </p:extLst>
          </p:nvPr>
        </p:nvGraphicFramePr>
        <p:xfrm>
          <a:off x="2449513" y="2270125"/>
          <a:ext cx="3646487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4" name="Equation" r:id="rId9" imgW="672840" imgH="279360" progId="Equation.DSMT4">
                  <p:embed/>
                </p:oleObj>
              </mc:Choice>
              <mc:Fallback>
                <p:oleObj name="Equation" r:id="rId9" imgW="672840" imgH="279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2270125"/>
                        <a:ext cx="3646487" cy="1487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288960"/>
              </p:ext>
            </p:extLst>
          </p:nvPr>
        </p:nvGraphicFramePr>
        <p:xfrm>
          <a:off x="5029200" y="4569052"/>
          <a:ext cx="3878263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5" name="Equation" r:id="rId11" imgW="876240" imgH="469800" progId="Equation.DSMT4">
                  <p:embed/>
                </p:oleObj>
              </mc:Choice>
              <mc:Fallback>
                <p:oleObj name="Equation" r:id="rId11" imgW="876240" imgH="4698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569052"/>
                        <a:ext cx="3878263" cy="2054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Homework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443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7300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Check Tomorrow</a:t>
            </a:r>
            <a: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and Binomial Expansion</a:t>
            </a:r>
            <a:endParaRPr lang="en-US" sz="9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3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Functions and </a:t>
            </a:r>
            <a:r>
              <a:rPr lang="en-US" sz="3200" b="1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Relations</a:t>
            </a:r>
          </a:p>
          <a:p>
            <a:pPr algn="ctr">
              <a:lnSpc>
                <a:spcPct val="150000"/>
              </a:lnSpc>
            </a:pPr>
            <a:endParaRPr lang="en-US" b="1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"/>
              <a:tabLst>
                <a:tab pos="457200" algn="l"/>
              </a:tabLst>
            </a:pPr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Relation:  Any set 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of  </a:t>
            </a:r>
            <a:r>
              <a:rPr lang="en-US" sz="4000" u="sng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INPUT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 that </a:t>
            </a:r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has an </a:t>
            </a:r>
            <a:r>
              <a:rPr lang="en-US" sz="4000" u="sng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OUTPUT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.  Ex. – (x, y)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"/>
              <a:tabLst>
                <a:tab pos="457200" algn="l"/>
              </a:tabLst>
            </a:pPr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Function:  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A </a:t>
            </a:r>
            <a:r>
              <a:rPr lang="en-US" sz="4000" u="sng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RELATION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such </a:t>
            </a:r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that every single </a:t>
            </a:r>
            <a:r>
              <a:rPr lang="en-US" sz="4000" u="sng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x-VALUE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has exactly </a:t>
            </a:r>
            <a:r>
              <a:rPr lang="en-US" sz="4000" u="sng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ONE y-VALUE</a:t>
            </a:r>
            <a:r>
              <a:rPr lang="en-US" sz="28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"/>
              <a:tabLst>
                <a:tab pos="457200" algn="l"/>
              </a:tabLst>
            </a:pPr>
            <a:endParaRPr lang="en-US" sz="28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**Never  </a:t>
            </a:r>
            <a:r>
              <a:rPr lang="en-US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  </a:t>
            </a:r>
            <a:r>
              <a:rPr lang="en-US" sz="28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Notation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5052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600" dirty="0">
                <a:solidFill>
                  <a:srgbClr val="00B05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Example:  y = 2x + 4 is the same as ___________________</a:t>
            </a:r>
            <a:endParaRPr lang="en-US" sz="3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907" y="685800"/>
            <a:ext cx="90250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"/>
              <a:tabLst>
                <a:tab pos="457200" algn="l"/>
              </a:tabLst>
            </a:pPr>
            <a:r>
              <a:rPr lang="en-US" sz="3200" dirty="0">
                <a:latin typeface="Century Gothic" panose="020B0502020202020204" pitchFamily="34" charset="0"/>
                <a:ea typeface="Times New Roman" panose="02020603050405020304" pitchFamily="18" charset="0"/>
              </a:rPr>
              <a:t>Function notation is a way to </a:t>
            </a:r>
            <a:r>
              <a:rPr lang="en-US" sz="32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_______________________.  </a:t>
            </a:r>
            <a:r>
              <a:rPr lang="en-US" sz="3200" dirty="0">
                <a:latin typeface="Century Gothic" panose="020B0502020202020204" pitchFamily="34" charset="0"/>
                <a:ea typeface="Times New Roman" panose="02020603050405020304" pitchFamily="18" charset="0"/>
              </a:rPr>
              <a:t>It is pronounced </a:t>
            </a:r>
            <a:r>
              <a:rPr lang="en-US" sz="32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______________.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"/>
              <a:tabLst>
                <a:tab pos="457200" algn="l"/>
              </a:tabLst>
            </a:pPr>
            <a:r>
              <a:rPr lang="en-US" sz="3200" dirty="0">
                <a:latin typeface="Century Gothic" panose="020B0502020202020204" pitchFamily="34" charset="0"/>
                <a:ea typeface="Times New Roman" panose="02020603050405020304" pitchFamily="18" charset="0"/>
              </a:rPr>
              <a:t>f(x) is a fancy way of writing _____ in an _______________.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9600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Functions</a:t>
            </a:r>
            <a:endParaRPr lang="en-US" sz="9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1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Example #1</a:t>
            </a:r>
            <a:br>
              <a:rPr lang="en-US" sz="3200" dirty="0" smtClean="0"/>
            </a:br>
            <a:r>
              <a:rPr lang="en-US" dirty="0" smtClean="0"/>
              <a:t>Given the functions, find the following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228814"/>
              </p:ext>
            </p:extLst>
          </p:nvPr>
        </p:nvGraphicFramePr>
        <p:xfrm>
          <a:off x="1676400" y="5340353"/>
          <a:ext cx="7290309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927000" imgH="190440" progId="Equation.DSMT4">
                  <p:embed/>
                </p:oleObj>
              </mc:Choice>
              <mc:Fallback>
                <p:oleObj name="Equation" r:id="rId3" imgW="927000" imgH="190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40353"/>
                        <a:ext cx="7290309" cy="147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395533"/>
              </p:ext>
            </p:extLst>
          </p:nvPr>
        </p:nvGraphicFramePr>
        <p:xfrm>
          <a:off x="228600" y="1447800"/>
          <a:ext cx="4117126" cy="831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5" imgW="1244600" imgH="254000" progId="Equation.DSMT4">
                  <p:embed/>
                </p:oleObj>
              </mc:Choice>
              <mc:Fallback>
                <p:oleObj name="Equation" r:id="rId5" imgW="1244600" imgH="2540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4117126" cy="831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11576"/>
              </p:ext>
            </p:extLst>
          </p:nvPr>
        </p:nvGraphicFramePr>
        <p:xfrm>
          <a:off x="4940968" y="1492887"/>
          <a:ext cx="3777450" cy="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7" imgW="1307532" imgH="253890" progId="Equation.DSMT4">
                  <p:embed/>
                </p:oleObj>
              </mc:Choice>
              <mc:Fallback>
                <p:oleObj name="Equation" r:id="rId7" imgW="1307532" imgH="25389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968" y="1492887"/>
                        <a:ext cx="3777450" cy="722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851916"/>
              </p:ext>
            </p:extLst>
          </p:nvPr>
        </p:nvGraphicFramePr>
        <p:xfrm>
          <a:off x="460375" y="2320546"/>
          <a:ext cx="3654425" cy="119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9" imgW="761760" imgH="253800" progId="Equation.DSMT4">
                  <p:embed/>
                </p:oleObj>
              </mc:Choice>
              <mc:Fallback>
                <p:oleObj name="Equation" r:id="rId9" imgW="761760" imgH="2538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2320546"/>
                        <a:ext cx="3654425" cy="1197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4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Example #2</a:t>
            </a:r>
            <a:br>
              <a:rPr lang="en-US" sz="3200" dirty="0" smtClean="0"/>
            </a:br>
            <a:r>
              <a:rPr lang="en-US" dirty="0" smtClean="0"/>
              <a:t>Given the functions, find the following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66000"/>
              </p:ext>
            </p:extLst>
          </p:nvPr>
        </p:nvGraphicFramePr>
        <p:xfrm>
          <a:off x="1974850" y="5340350"/>
          <a:ext cx="669131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8" name="Equation" r:id="rId3" imgW="850680" imgH="190440" progId="Equation.DSMT4">
                  <p:embed/>
                </p:oleObj>
              </mc:Choice>
              <mc:Fallback>
                <p:oleObj name="Equation" r:id="rId3" imgW="8506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5340350"/>
                        <a:ext cx="6691313" cy="147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03129"/>
              </p:ext>
            </p:extLst>
          </p:nvPr>
        </p:nvGraphicFramePr>
        <p:xfrm>
          <a:off x="374650" y="1447800"/>
          <a:ext cx="38227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447800"/>
                        <a:ext cx="3822700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171463"/>
              </p:ext>
            </p:extLst>
          </p:nvPr>
        </p:nvGraphicFramePr>
        <p:xfrm>
          <a:off x="5399088" y="1492250"/>
          <a:ext cx="28606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0" name="Equation" r:id="rId7" imgW="990360" imgH="253800" progId="Equation.DSMT4">
                  <p:embed/>
                </p:oleObj>
              </mc:Choice>
              <mc:Fallback>
                <p:oleObj name="Equation" r:id="rId7" imgW="99036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1492250"/>
                        <a:ext cx="2860675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60641"/>
              </p:ext>
            </p:extLst>
          </p:nvPr>
        </p:nvGraphicFramePr>
        <p:xfrm>
          <a:off x="298450" y="2355850"/>
          <a:ext cx="4556101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1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355850"/>
                        <a:ext cx="4556101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44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Example #3</a:t>
            </a:r>
            <a:br>
              <a:rPr lang="en-US" sz="3200" dirty="0" smtClean="0"/>
            </a:br>
            <a:r>
              <a:rPr lang="en-US" dirty="0" smtClean="0"/>
              <a:t>Given the functions, find the following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363272"/>
              </p:ext>
            </p:extLst>
          </p:nvPr>
        </p:nvGraphicFramePr>
        <p:xfrm>
          <a:off x="750881" y="5511799"/>
          <a:ext cx="839311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6" name="Equation" r:id="rId3" imgW="1295280" imgH="190440" progId="Equation.DSMT4">
                  <p:embed/>
                </p:oleObj>
              </mc:Choice>
              <mc:Fallback>
                <p:oleObj name="Equation" r:id="rId3" imgW="12952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1" y="5511799"/>
                        <a:ext cx="8393119" cy="121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80076"/>
              </p:ext>
            </p:extLst>
          </p:nvPr>
        </p:nvGraphicFramePr>
        <p:xfrm>
          <a:off x="836613" y="1447800"/>
          <a:ext cx="28987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7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447800"/>
                        <a:ext cx="28987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530086"/>
              </p:ext>
            </p:extLst>
          </p:nvPr>
        </p:nvGraphicFramePr>
        <p:xfrm>
          <a:off x="5526088" y="1492250"/>
          <a:ext cx="2605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8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1492250"/>
                        <a:ext cx="2605087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52930"/>
              </p:ext>
            </p:extLst>
          </p:nvPr>
        </p:nvGraphicFramePr>
        <p:xfrm>
          <a:off x="346074" y="2355850"/>
          <a:ext cx="3841221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9" name="Equation" r:id="rId9" imgW="825480" imgH="253800" progId="Equation.DSMT4">
                  <p:embed/>
                </p:oleObj>
              </mc:Choice>
              <mc:Fallback>
                <p:oleObj name="Equation" r:id="rId9" imgW="82548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2355850"/>
                        <a:ext cx="3841221" cy="116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4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Example #4</a:t>
            </a:r>
            <a:endParaRPr lang="en-US" sz="5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02331"/>
              </p:ext>
            </p:extLst>
          </p:nvPr>
        </p:nvGraphicFramePr>
        <p:xfrm>
          <a:off x="3295750" y="3746500"/>
          <a:ext cx="2938063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4" name="Equation" r:id="rId3" imgW="507960" imgH="190440" progId="Equation.DSMT4">
                  <p:embed/>
                </p:oleObj>
              </mc:Choice>
              <mc:Fallback>
                <p:oleObj name="Equation" r:id="rId3" imgW="50796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750" y="3746500"/>
                        <a:ext cx="2938063" cy="1087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1447800"/>
          <a:ext cx="28987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5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447800"/>
                        <a:ext cx="28987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26088" y="1492250"/>
          <a:ext cx="2605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6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1492250"/>
                        <a:ext cx="2605087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11252"/>
              </p:ext>
            </p:extLst>
          </p:nvPr>
        </p:nvGraphicFramePr>
        <p:xfrm>
          <a:off x="2312357" y="2336800"/>
          <a:ext cx="3921456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7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357" y="2336800"/>
                        <a:ext cx="3921456" cy="1352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394263"/>
              </p:ext>
            </p:extLst>
          </p:nvPr>
        </p:nvGraphicFramePr>
        <p:xfrm>
          <a:off x="3620710" y="4947737"/>
          <a:ext cx="1304749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Equation" r:id="rId11" imgW="203040" imgH="152280" progId="Equation.DSMT4">
                  <p:embed/>
                </p:oleObj>
              </mc:Choice>
              <mc:Fallback>
                <p:oleObj name="Equation" r:id="rId11" imgW="203040" imgH="1522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710" y="4947737"/>
                        <a:ext cx="1304749" cy="965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9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9600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of Functions</a:t>
            </a:r>
            <a:endParaRPr lang="en-US" sz="9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9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6C81691DF5C4AB3737C0AAE29BFAF" ma:contentTypeVersion="7" ma:contentTypeDescription="Create a new document." ma:contentTypeScope="" ma:versionID="9ba7731596f9dba42d7a124753f72e8a">
  <xsd:schema xmlns:xsd="http://www.w3.org/2001/XMLSchema" xmlns:xs="http://www.w3.org/2001/XMLSchema" xmlns:p="http://schemas.microsoft.com/office/2006/metadata/properties" xmlns:ns2="c49f9e5e-7762-4f3d-8ddf-a23f8862d4c3" xmlns:ns3="464889cd-278b-42e2-97bf-df38317c9b92" targetNamespace="http://schemas.microsoft.com/office/2006/metadata/properties" ma:root="true" ma:fieldsID="dee1f92fbbb82206582958cb24ade7af" ns2:_="" ns3:_="">
    <xsd:import namespace="c49f9e5e-7762-4f3d-8ddf-a23f8862d4c3"/>
    <xsd:import namespace="464889cd-278b-42e2-97bf-df38317c9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9e5e-7762-4f3d-8ddf-a23f8862d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889cd-278b-42e2-97bf-df38317c9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38D176-F1B2-4136-8857-DE31EA939F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C1D922-9441-4EDE-9979-0760DBB80F72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c49f9e5e-7762-4f3d-8ddf-a23f8862d4c3"/>
    <ds:schemaRef ds:uri="464889cd-278b-42e2-97bf-df38317c9b92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5108B48-EC11-4C98-A15A-88A7FA6071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f9e5e-7762-4f3d-8ddf-a23f8862d4c3"/>
    <ds:schemaRef ds:uri="464889cd-278b-42e2-97bf-df38317c9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834</TotalTime>
  <Words>90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Tw Cen MT</vt:lpstr>
      <vt:lpstr>Wingdings</vt:lpstr>
      <vt:lpstr>basic purple</vt:lpstr>
      <vt:lpstr>iRespondGraphMaster</vt:lpstr>
      <vt:lpstr>Office Theme</vt:lpstr>
      <vt:lpstr>iRespondQuestionMaster</vt:lpstr>
      <vt:lpstr>Equation</vt:lpstr>
      <vt:lpstr>Homework Questions?  *Skills check tomorrow*</vt:lpstr>
      <vt:lpstr>PowerPoint Presentation</vt:lpstr>
      <vt:lpstr>Function Notation</vt:lpstr>
      <vt:lpstr>Combining Functions</vt:lpstr>
      <vt:lpstr>Example #1 Given the functions, find the following.</vt:lpstr>
      <vt:lpstr>Example #2 Given the functions, find the following.</vt:lpstr>
      <vt:lpstr>Example #3 Given the functions, find the following.</vt:lpstr>
      <vt:lpstr>Example #4</vt:lpstr>
      <vt:lpstr>Composition of Functions</vt:lpstr>
      <vt:lpstr>Example #5</vt:lpstr>
      <vt:lpstr>Example #6</vt:lpstr>
      <vt:lpstr>Homework</vt:lpstr>
      <vt:lpstr>Skills Check Tomorrow Multiplying and Binomial Expansion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Allerie Sweet</cp:lastModifiedBy>
  <cp:revision>47</cp:revision>
  <cp:lastPrinted>2013-10-25T17:17:36Z</cp:lastPrinted>
  <dcterms:created xsi:type="dcterms:W3CDTF">2011-09-19T15:30:28Z</dcterms:created>
  <dcterms:modified xsi:type="dcterms:W3CDTF">2019-01-29T22:52:08Z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0x01010071B6C81691DF5C4AB3737C0AAE29BFAF</vt:lpwstr>
  </property>
</Properties>
</file>