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</p:sldMasterIdLst>
  <p:notesMasterIdLst>
    <p:notesMasterId r:id="rId29"/>
  </p:notesMasterIdLst>
  <p:handoutMasterIdLst>
    <p:handoutMasterId r:id="rId30"/>
  </p:handoutMasterIdLst>
  <p:sldIdLst>
    <p:sldId id="285" r:id="rId4"/>
    <p:sldId id="322" r:id="rId5"/>
    <p:sldId id="313" r:id="rId6"/>
    <p:sldId id="308" r:id="rId7"/>
    <p:sldId id="314" r:id="rId8"/>
    <p:sldId id="309" r:id="rId9"/>
    <p:sldId id="310" r:id="rId10"/>
    <p:sldId id="311" r:id="rId11"/>
    <p:sldId id="312" r:id="rId12"/>
    <p:sldId id="318" r:id="rId13"/>
    <p:sldId id="307" r:id="rId14"/>
    <p:sldId id="293" r:id="rId15"/>
    <p:sldId id="259" r:id="rId16"/>
    <p:sldId id="319" r:id="rId17"/>
    <p:sldId id="320" r:id="rId18"/>
    <p:sldId id="321" r:id="rId19"/>
    <p:sldId id="316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erie Sweet" initials="AS" lastIdx="1" clrIdx="0">
    <p:extLst>
      <p:ext uri="{19B8F6BF-5375-455C-9EA6-DF929625EA0E}">
        <p15:presenceInfo xmlns:p15="http://schemas.microsoft.com/office/powerpoint/2012/main" userId="S-1-5-21-2101088238-2819444276-2041968236-6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>
      <p:cViewPr varScale="1">
        <p:scale>
          <a:sx n="64" d="100"/>
          <a:sy n="64" d="100"/>
        </p:scale>
        <p:origin x="77" y="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wmf"/><Relationship Id="rId1" Type="http://schemas.openxmlformats.org/officeDocument/2006/relationships/image" Target="../media/image6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image" Target="../media/image10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14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3C96-79B3-4080-8EA5-F05BBF00B79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34EB2-53F6-4402-BAC5-0D3DFBD0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E43C-3639-44AA-BA97-484F0C9A19CC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60C2-F7AD-4056-A52B-B01EE20C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133600"/>
            <a:ext cx="822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34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85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9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9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92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13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9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72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00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6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3D85-3AD2-49DF-8726-DA24271235AB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Questions over HW?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bg1"/>
            </a:gs>
            <a:gs pos="83000">
              <a:schemeClr val="bg1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Questions??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7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5410199"/>
          </a:xfrm>
        </p:spPr>
        <p:txBody>
          <a:bodyPr>
            <a:normAutofit/>
          </a:bodyPr>
          <a:lstStyle/>
          <a:p>
            <a:pPr algn="ctr"/>
            <a:r>
              <a:rPr lang="en-US" sz="8800" b="1" i="1" dirty="0" smtClean="0">
                <a:latin typeface="Century Gothic" pitchFamily="34" charset="0"/>
              </a:rPr>
              <a:t>Simplifying for</a:t>
            </a:r>
            <a:r>
              <a:rPr lang="en-US" sz="8800" b="1" dirty="0" smtClean="0">
                <a:latin typeface="Century Gothic" pitchFamily="34" charset="0"/>
              </a:rPr>
              <a:t> the </a:t>
            </a:r>
            <a:r>
              <a:rPr lang="en-US" sz="8800" b="1" dirty="0">
                <a:latin typeface="Century Gothic" pitchFamily="34" charset="0"/>
              </a:rPr>
              <a:t>Quadratic </a:t>
            </a:r>
            <a:r>
              <a:rPr lang="en-US" sz="8800" b="1" dirty="0" smtClean="0">
                <a:latin typeface="Century Gothic" pitchFamily="34" charset="0"/>
              </a:rPr>
              <a:t>Formula</a:t>
            </a:r>
            <a:endParaRPr lang="en-US" sz="8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395948"/>
            <a:ext cx="9144000" cy="378565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>
                <a:solidFill>
                  <a:schemeClr val="accent2"/>
                </a:solidFill>
              </a:rPr>
              <a:t>Before we solve using the Quadratic Formula, we need to practice simplifying radicals.  </a:t>
            </a:r>
            <a:endParaRPr lang="en-US" sz="6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#1</a:t>
            </a:r>
            <a:br>
              <a:rPr lang="en-US" sz="3200" dirty="0" smtClean="0"/>
            </a:br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89555"/>
              </p:ext>
            </p:extLst>
          </p:nvPr>
        </p:nvGraphicFramePr>
        <p:xfrm>
          <a:off x="1143000" y="1414462"/>
          <a:ext cx="2895600" cy="20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14462"/>
                        <a:ext cx="2895600" cy="2060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847983"/>
              </p:ext>
            </p:extLst>
          </p:nvPr>
        </p:nvGraphicFramePr>
        <p:xfrm>
          <a:off x="4295775" y="3908425"/>
          <a:ext cx="45688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5" imgW="672840" imgH="368280" progId="Equation.DSMT4">
                  <p:embed/>
                </p:oleObj>
              </mc:Choice>
              <mc:Fallback>
                <p:oleObj name="Equation" r:id="rId5" imgW="672840" imgH="3682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3908425"/>
                        <a:ext cx="4568825" cy="2470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188044"/>
              </p:ext>
            </p:extLst>
          </p:nvPr>
        </p:nvGraphicFramePr>
        <p:xfrm>
          <a:off x="4572000" y="1414462"/>
          <a:ext cx="2530542" cy="19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7" imgW="469800" imgH="368280" progId="Equation.DSMT4">
                  <p:embed/>
                </p:oleObj>
              </mc:Choice>
              <mc:Fallback>
                <p:oleObj name="Equation" r:id="rId7" imgW="469800" imgH="3682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14462"/>
                        <a:ext cx="2530542" cy="19576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295880"/>
              </p:ext>
            </p:extLst>
          </p:nvPr>
        </p:nvGraphicFramePr>
        <p:xfrm>
          <a:off x="436563" y="4164013"/>
          <a:ext cx="3351212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9" imgW="622080" imgH="368280" progId="Equation.DSMT4">
                  <p:embed/>
                </p:oleObj>
              </mc:Choice>
              <mc:Fallback>
                <p:oleObj name="Equation" r:id="rId9" imgW="622080" imgH="368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164013"/>
                        <a:ext cx="3351212" cy="1958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2362201" y="1317626"/>
            <a:ext cx="1676400" cy="1219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05200" y="649069"/>
            <a:ext cx="3200400" cy="64633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Perfect Square!!!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#2</a:t>
            </a:r>
            <a:br>
              <a:rPr lang="en-US" sz="3200" dirty="0" smtClean="0"/>
            </a:br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79836"/>
              </p:ext>
            </p:extLst>
          </p:nvPr>
        </p:nvGraphicFramePr>
        <p:xfrm>
          <a:off x="941388" y="1414463"/>
          <a:ext cx="3300412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9" name="Equation" r:id="rId3" imgW="622080" imgH="393480" progId="Equation.DSMT4">
                  <p:embed/>
                </p:oleObj>
              </mc:Choice>
              <mc:Fallback>
                <p:oleObj name="Equation" r:id="rId3" imgW="62208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414463"/>
                        <a:ext cx="3300412" cy="2060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829783"/>
              </p:ext>
            </p:extLst>
          </p:nvPr>
        </p:nvGraphicFramePr>
        <p:xfrm>
          <a:off x="4383088" y="3824288"/>
          <a:ext cx="4395787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0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3824288"/>
                        <a:ext cx="4395787" cy="2640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733512"/>
              </p:ext>
            </p:extLst>
          </p:nvPr>
        </p:nvGraphicFramePr>
        <p:xfrm>
          <a:off x="4797425" y="1347788"/>
          <a:ext cx="396557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1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1347788"/>
                        <a:ext cx="3965575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90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#3</a:t>
            </a:r>
            <a:br>
              <a:rPr lang="en-US" sz="3200" dirty="0" smtClean="0"/>
            </a:br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00097"/>
              </p:ext>
            </p:extLst>
          </p:nvPr>
        </p:nvGraphicFramePr>
        <p:xfrm>
          <a:off x="941388" y="1414463"/>
          <a:ext cx="3300412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0" name="Equation" r:id="rId3" imgW="622080" imgH="393480" progId="Equation.DSMT4">
                  <p:embed/>
                </p:oleObj>
              </mc:Choice>
              <mc:Fallback>
                <p:oleObj name="Equation" r:id="rId3" imgW="62208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414463"/>
                        <a:ext cx="3300412" cy="2060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834204"/>
              </p:ext>
            </p:extLst>
          </p:nvPr>
        </p:nvGraphicFramePr>
        <p:xfrm>
          <a:off x="4684713" y="3824288"/>
          <a:ext cx="3792537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1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3824288"/>
                        <a:ext cx="3792537" cy="2640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707868"/>
              </p:ext>
            </p:extLst>
          </p:nvPr>
        </p:nvGraphicFramePr>
        <p:xfrm>
          <a:off x="4900613" y="1347788"/>
          <a:ext cx="3759200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2" name="Equation" r:id="rId7" imgW="698400" imgH="393480" progId="Equation.DSMT4">
                  <p:embed/>
                </p:oleObj>
              </mc:Choice>
              <mc:Fallback>
                <p:oleObj name="Equation" r:id="rId7" imgW="69840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1347788"/>
                        <a:ext cx="3759200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8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#4</a:t>
            </a:r>
            <a:br>
              <a:rPr lang="en-US" sz="3200" dirty="0" smtClean="0"/>
            </a:br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904163"/>
              </p:ext>
            </p:extLst>
          </p:nvPr>
        </p:nvGraphicFramePr>
        <p:xfrm>
          <a:off x="1143000" y="1414463"/>
          <a:ext cx="289718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1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14463"/>
                        <a:ext cx="2897188" cy="2060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944775"/>
              </p:ext>
            </p:extLst>
          </p:nvPr>
        </p:nvGraphicFramePr>
        <p:xfrm>
          <a:off x="4943475" y="3824288"/>
          <a:ext cx="3275013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2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824288"/>
                        <a:ext cx="3275013" cy="2640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644099"/>
              </p:ext>
            </p:extLst>
          </p:nvPr>
        </p:nvGraphicFramePr>
        <p:xfrm>
          <a:off x="5003800" y="1347788"/>
          <a:ext cx="355282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3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347788"/>
                        <a:ext cx="3552825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00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Practice Worksheet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443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 smtClean="0">
                <a:latin typeface="Century Gothic" pitchFamily="34" charset="0"/>
              </a:rPr>
              <a:t>Solving </a:t>
            </a:r>
            <a:r>
              <a:rPr lang="en-US" sz="8800" b="1" dirty="0" smtClean="0">
                <a:latin typeface="Century Gothic" pitchFamily="34" charset="0"/>
              </a:rPr>
              <a:t>by the </a:t>
            </a:r>
            <a:r>
              <a:rPr lang="en-US" sz="8800" b="1" dirty="0">
                <a:latin typeface="Century Gothic" pitchFamily="34" charset="0"/>
              </a:rPr>
              <a:t>Quadratic </a:t>
            </a:r>
            <a:r>
              <a:rPr lang="en-US" sz="8800" b="1" dirty="0" smtClean="0">
                <a:latin typeface="Century Gothic" pitchFamily="34" charset="0"/>
              </a:rPr>
              <a:t>Formula</a:t>
            </a:r>
            <a:endParaRPr lang="en-US" sz="8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Quadratic Formula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/>
          </p:nvPr>
        </p:nvGraphicFramePr>
        <p:xfrm>
          <a:off x="76200" y="1447800"/>
          <a:ext cx="8663206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0" name="Equation" r:id="rId3" imgW="1244600" imgH="444500" progId="Equation.DSMT4">
                  <p:embed/>
                </p:oleObj>
              </mc:Choice>
              <mc:Fallback>
                <p:oleObj name="Equation" r:id="rId3" imgW="1244600" imgH="444500" progId="Equation.DSMT4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447800"/>
                        <a:ext cx="8663206" cy="354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5486400"/>
            <a:ext cx="91440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Everything must be on the </a:t>
            </a:r>
            <a:r>
              <a:rPr lang="en-US" sz="3200" b="1" u="sng" dirty="0">
                <a:solidFill>
                  <a:schemeClr val="accent2"/>
                </a:solidFill>
              </a:rPr>
              <a:t>same side</a:t>
            </a:r>
            <a:r>
              <a:rPr lang="en-US" sz="3200" b="1" dirty="0">
                <a:solidFill>
                  <a:schemeClr val="accent2"/>
                </a:solidFill>
              </a:rPr>
              <a:t> of the equals sign before </a:t>
            </a:r>
            <a:r>
              <a:rPr lang="en-US" sz="3200" b="1" dirty="0" smtClean="0">
                <a:solidFill>
                  <a:schemeClr val="accent2"/>
                </a:solidFill>
              </a:rPr>
              <a:t>solving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3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Solve the </a:t>
            </a:r>
            <a:r>
              <a:rPr lang="en-US" sz="3400" dirty="0" smtClean="0"/>
              <a:t>quadratic given the method.</a:t>
            </a:r>
            <a:endParaRPr lang="en-US" sz="3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23825" y="1371600"/>
          <a:ext cx="6019800" cy="516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Equation" r:id="rId3" imgW="1371600" imgH="1180800" progId="Equation.DSMT4">
                  <p:embed/>
                </p:oleObj>
              </mc:Choice>
              <mc:Fallback>
                <p:oleObj name="Equation" r:id="rId3" imgW="1371600" imgH="1180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1371600"/>
                        <a:ext cx="6019800" cy="516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>
            <p:extLst/>
          </p:nvPr>
        </p:nvGraphicFramePr>
        <p:xfrm>
          <a:off x="6782593" y="1447800"/>
          <a:ext cx="2285207" cy="1061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3" name="Equation" r:id="rId5" imgW="431640" imgH="203040" progId="Equation.DSMT4">
                  <p:embed/>
                </p:oleObj>
              </mc:Choice>
              <mc:Fallback>
                <p:oleObj name="Equation" r:id="rId5" imgW="431640" imgH="203040" progId="Equation.DSMT4">
                  <p:embed/>
                  <p:pic>
                    <p:nvPicPr>
                      <p:cNvPr id="55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2593" y="1447800"/>
                        <a:ext cx="2285207" cy="10617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6324600" y="3124200"/>
          <a:ext cx="2919412" cy="154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4" name="Equation" r:id="rId7" imgW="685800" imgH="368280" progId="Equation.DSMT4">
                  <p:embed/>
                </p:oleObj>
              </mc:Choice>
              <mc:Fallback>
                <p:oleObj name="Equation" r:id="rId7" imgW="685800" imgH="3682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124200"/>
                        <a:ext cx="2919412" cy="1547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/>
          </p:nvPr>
        </p:nvGraphicFramePr>
        <p:xfrm>
          <a:off x="6117508" y="5495925"/>
          <a:ext cx="310269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5" name="Equation" r:id="rId9" imgW="596880" imgH="203040" progId="Equation.DSMT4">
                  <p:embed/>
                </p:oleObj>
              </mc:Choice>
              <mc:Fallback>
                <p:oleObj name="Equation" r:id="rId9" imgW="596880" imgH="20304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7508" y="5495925"/>
                        <a:ext cx="3102692" cy="1042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042" y="2362200"/>
            <a:ext cx="365035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Square Roots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Factor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Complete the Square</a:t>
            </a:r>
          </a:p>
        </p:txBody>
      </p:sp>
    </p:spTree>
    <p:extLst>
      <p:ext uri="{BB962C8B-B14F-4D97-AF65-F5344CB8AC3E}">
        <p14:creationId xmlns:p14="http://schemas.microsoft.com/office/powerpoint/2010/main" val="31697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#1</a:t>
            </a:r>
            <a:br>
              <a:rPr lang="en-US" sz="3200" dirty="0" smtClean="0"/>
            </a:br>
            <a:r>
              <a:rPr lang="en-US" sz="3200" dirty="0" smtClean="0"/>
              <a:t>Use the quadratic formula to find the zeros.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9600" y="1524000"/>
          <a:ext cx="7723188" cy="1559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Equation" r:id="rId3" imgW="1117440" imgH="228600" progId="Equation.DSMT4">
                  <p:embed/>
                </p:oleObj>
              </mc:Choice>
              <mc:Fallback>
                <p:oleObj name="Equation" r:id="rId3" imgW="1117440" imgH="2286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7723188" cy="1559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/>
          </p:nvPr>
        </p:nvGraphicFramePr>
        <p:xfrm>
          <a:off x="2514599" y="4038600"/>
          <a:ext cx="6491449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7" name="Equation" r:id="rId5" imgW="672840" imgH="215640" progId="Equation.DSMT4">
                  <p:embed/>
                </p:oleObj>
              </mc:Choice>
              <mc:Fallback>
                <p:oleObj name="Equation" r:id="rId5" imgW="672840" imgH="2156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599" y="4038600"/>
                        <a:ext cx="6491449" cy="2057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77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br>
              <a:rPr lang="en-US" dirty="0" smtClean="0"/>
            </a:br>
            <a:r>
              <a:rPr lang="en-US" dirty="0" smtClean="0"/>
              <a:t>Use the quadratic formula to find the zeros.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46075" y="1524000"/>
          <a:ext cx="8250238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0" name="Equation" r:id="rId3" imgW="1193760" imgH="228600" progId="Equation.DSMT4">
                  <p:embed/>
                </p:oleObj>
              </mc:Choice>
              <mc:Fallback>
                <p:oleObj name="Equation" r:id="rId3" imgW="1193760" imgH="228600" progId="Equation.DSMT4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524000"/>
                        <a:ext cx="8250238" cy="155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/>
          </p:nvPr>
        </p:nvGraphicFramePr>
        <p:xfrm>
          <a:off x="4038600" y="4191000"/>
          <a:ext cx="5075238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1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91000"/>
                        <a:ext cx="5075238" cy="2286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00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br>
              <a:rPr lang="en-US" dirty="0" smtClean="0"/>
            </a:br>
            <a:r>
              <a:rPr lang="en-US" dirty="0" smtClean="0"/>
              <a:t>Use the quadratic formula to find the zeros.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>
            <p:extLst/>
          </p:nvPr>
        </p:nvGraphicFramePr>
        <p:xfrm>
          <a:off x="457200" y="1600200"/>
          <a:ext cx="5440362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name="Equation" r:id="rId3" imgW="787320" imgH="190440" progId="Equation.DSMT4">
                  <p:embed/>
                </p:oleObj>
              </mc:Choice>
              <mc:Fallback>
                <p:oleObj name="Equation" r:id="rId3" imgW="787320" imgH="190440" progId="Equation.DSMT4">
                  <p:embed/>
                  <p:pic>
                    <p:nvPicPr>
                      <p:cNvPr id="41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5440362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/>
          </p:nvPr>
        </p:nvGraphicFramePr>
        <p:xfrm>
          <a:off x="3668713" y="4114800"/>
          <a:ext cx="52197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5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4114800"/>
                        <a:ext cx="5219700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080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br>
              <a:rPr lang="en-US" dirty="0" smtClean="0"/>
            </a:br>
            <a:r>
              <a:rPr lang="en-US" dirty="0" smtClean="0"/>
              <a:t>Use the quadratic formula to find the zeros.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extLst/>
          </p:nvPr>
        </p:nvGraphicFramePr>
        <p:xfrm>
          <a:off x="457200" y="1600200"/>
          <a:ext cx="46513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8" name="Equation" r:id="rId3" imgW="761760" imgH="177480" progId="Equation.DSMT4">
                  <p:embed/>
                </p:oleObj>
              </mc:Choice>
              <mc:Fallback>
                <p:oleObj name="Equation" r:id="rId3" imgW="761760" imgH="177480" progId="Equation.DSMT4">
                  <p:embed/>
                  <p:pic>
                    <p:nvPicPr>
                      <p:cNvPr id="61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465137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extLst/>
          </p:nvPr>
        </p:nvGraphicFramePr>
        <p:xfrm>
          <a:off x="4197350" y="4038600"/>
          <a:ext cx="48768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9" name="Equation" r:id="rId5" imgW="672840" imgH="393480" progId="Equation.DSMT4">
                  <p:embed/>
                </p:oleObj>
              </mc:Choice>
              <mc:Fallback>
                <p:oleObj name="Equation" r:id="rId5" imgW="672840" imgH="393480" progId="Equation.DSMT4">
                  <p:embed/>
                  <p:pic>
                    <p:nvPicPr>
                      <p:cNvPr id="61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4038600"/>
                        <a:ext cx="4876800" cy="2819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89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#5   LAST ONE!!</a:t>
            </a:r>
            <a:br>
              <a:rPr lang="en-US" dirty="0" smtClean="0"/>
            </a:br>
            <a:r>
              <a:rPr lang="en-US" dirty="0" smtClean="0"/>
              <a:t>Use the quadratic formula to find the zeros.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extLst/>
          </p:nvPr>
        </p:nvGraphicFramePr>
        <p:xfrm>
          <a:off x="581025" y="1562100"/>
          <a:ext cx="61245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2" name="Equation" r:id="rId3" imgW="1002960" imgH="190440" progId="Equation.DSMT4">
                  <p:embed/>
                </p:oleObj>
              </mc:Choice>
              <mc:Fallback>
                <p:oleObj name="Equation" r:id="rId3" imgW="1002960" imgH="190440" progId="Equation.DSMT4">
                  <p:embed/>
                  <p:pic>
                    <p:nvPicPr>
                      <p:cNvPr id="61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562100"/>
                        <a:ext cx="6124575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extLst/>
          </p:nvPr>
        </p:nvGraphicFramePr>
        <p:xfrm>
          <a:off x="4243388" y="4129088"/>
          <a:ext cx="4784725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3" name="Equation" r:id="rId5" imgW="660240" imgH="368280" progId="Equation.DSMT4">
                  <p:embed/>
                </p:oleObj>
              </mc:Choice>
              <mc:Fallback>
                <p:oleObj name="Equation" r:id="rId5" imgW="660240" imgH="368280" progId="Equation.DSMT4">
                  <p:embed/>
                  <p:pic>
                    <p:nvPicPr>
                      <p:cNvPr id="61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4129088"/>
                        <a:ext cx="4784725" cy="2636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534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Home</a:t>
            </a:r>
            <a:r>
              <a:rPr lang="en-US" sz="8800" dirty="0" smtClean="0"/>
              <a:t>work</a:t>
            </a:r>
            <a:endParaRPr lang="en-US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-152400" y="2462986"/>
            <a:ext cx="9525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Page 295 </a:t>
            </a:r>
          </a:p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#</a:t>
            </a:r>
            <a:r>
              <a:rPr lang="en-US" sz="5400" b="1" dirty="0" smtClean="0">
                <a:solidFill>
                  <a:srgbClr val="00B050"/>
                </a:solidFill>
              </a:rPr>
              <a:t>17-19, 36-38</a:t>
            </a:r>
          </a:p>
          <a:p>
            <a:pPr algn="ctr"/>
            <a:r>
              <a:rPr lang="en-US" sz="5400" b="1" smtClean="0">
                <a:solidFill>
                  <a:srgbClr val="00B050"/>
                </a:solidFill>
              </a:rPr>
              <a:t>&amp; Finish Worksheet</a:t>
            </a:r>
            <a:r>
              <a:rPr lang="en-US" sz="5400" b="1" smtClean="0">
                <a:solidFill>
                  <a:srgbClr val="00B050"/>
                </a:solidFill>
              </a:rPr>
              <a:t> </a:t>
            </a:r>
            <a:endParaRPr lang="en-US" sz="5400" b="1" dirty="0" smtClean="0">
              <a:solidFill>
                <a:srgbClr val="00B050"/>
              </a:solidFill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  <a:t>The Discriminant</a:t>
            </a:r>
            <a:endParaRPr lang="en-US" sz="9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67922"/>
              </p:ext>
            </p:extLst>
          </p:nvPr>
        </p:nvGraphicFramePr>
        <p:xfrm>
          <a:off x="533400" y="2743200"/>
          <a:ext cx="830542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6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830542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25908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Discriminant tells how many &amp; what type of solutions the quadratic has.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223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021004"/>
              </p:ext>
            </p:extLst>
          </p:nvPr>
        </p:nvGraphicFramePr>
        <p:xfrm>
          <a:off x="533400" y="2743200"/>
          <a:ext cx="830542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9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830542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2590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6600" b="1" i="1" dirty="0">
                <a:solidFill>
                  <a:srgbClr val="0000FF"/>
                </a:solidFill>
                <a:latin typeface="Century Gothic" pitchFamily="34" charset="0"/>
              </a:rPr>
              <a:t>Put the </a:t>
            </a:r>
            <a:r>
              <a:rPr lang="en-US" sz="6600" b="1" i="1" dirty="0" smtClean="0">
                <a:solidFill>
                  <a:srgbClr val="0000FF"/>
                </a:solidFill>
                <a:latin typeface="Century Gothic" pitchFamily="34" charset="0"/>
              </a:rPr>
              <a:t>quadratic in </a:t>
            </a:r>
            <a:r>
              <a:rPr lang="en-US" sz="6600" b="1" i="1" dirty="0">
                <a:solidFill>
                  <a:srgbClr val="0000FF"/>
                </a:solidFill>
                <a:latin typeface="Century Gothic" pitchFamily="34" charset="0"/>
              </a:rPr>
              <a:t>standard form first!</a:t>
            </a:r>
          </a:p>
        </p:txBody>
      </p:sp>
    </p:spTree>
    <p:extLst>
      <p:ext uri="{BB962C8B-B14F-4D97-AF65-F5344CB8AC3E}">
        <p14:creationId xmlns:p14="http://schemas.microsoft.com/office/powerpoint/2010/main" val="32272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514600" y="0"/>
          <a:ext cx="37338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4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0"/>
                        <a:ext cx="3733800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1390471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chemeClr val="accent2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chemeClr val="accent2"/>
                </a:solidFill>
                <a:latin typeface="Century Gothic" pitchFamily="34" charset="0"/>
              </a:rPr>
              <a:t>POSITIVE</a:t>
            </a: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chemeClr val="accent2"/>
                </a:solidFill>
                <a:latin typeface="Century Gothic" pitchFamily="34" charset="0"/>
              </a:rPr>
              <a:t>2 real roots.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8600" y="2838271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990099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rgbClr val="990099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rgbClr val="990099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rgbClr val="990099"/>
                </a:solidFill>
                <a:latin typeface="Century Gothic" pitchFamily="34" charset="0"/>
              </a:rPr>
              <a:t>ZERO</a:t>
            </a:r>
            <a:r>
              <a:rPr lang="en-US" sz="3600" dirty="0">
                <a:solidFill>
                  <a:srgbClr val="990099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rgbClr val="990099"/>
                </a:solidFill>
                <a:latin typeface="Century Gothic" pitchFamily="34" charset="0"/>
              </a:rPr>
              <a:t>1 real root.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20770" y="4362271"/>
            <a:ext cx="88317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6600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rgbClr val="006600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rgbClr val="006600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rgbClr val="006600"/>
                </a:solidFill>
                <a:latin typeface="Century Gothic" pitchFamily="34" charset="0"/>
              </a:rPr>
              <a:t>NEGATIVE</a:t>
            </a:r>
            <a:r>
              <a:rPr lang="en-US" sz="3600" dirty="0">
                <a:solidFill>
                  <a:srgbClr val="006600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rgbClr val="006600"/>
                </a:solidFill>
                <a:latin typeface="Century Gothic" pitchFamily="34" charset="0"/>
              </a:rPr>
              <a:t>2 imaginary roots.</a:t>
            </a:r>
          </a:p>
        </p:txBody>
      </p:sp>
    </p:spTree>
    <p:extLst>
      <p:ext uri="{BB962C8B-B14F-4D97-AF65-F5344CB8AC3E}">
        <p14:creationId xmlns:p14="http://schemas.microsoft.com/office/powerpoint/2010/main" val="321303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  <p:bldP spid="460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types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1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012117"/>
              </p:ext>
            </p:extLst>
          </p:nvPr>
        </p:nvGraphicFramePr>
        <p:xfrm>
          <a:off x="152400" y="1295400"/>
          <a:ext cx="4457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23" name="Equation" r:id="rId3" imgW="914400" imgH="203040" progId="Equation.3">
                  <p:embed/>
                </p:oleObj>
              </mc:Choice>
              <mc:Fallback>
                <p:oleObj name="Equation" r:id="rId3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44577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24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25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819400" y="3446463"/>
          <a:ext cx="25431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26" name="ips Publishing Equation" r:id="rId9" imgW="520560" imgH="152280" progId="Equation">
                  <p:embed/>
                </p:oleObj>
              </mc:Choice>
              <mc:Fallback>
                <p:oleObj name="ips Publishing Equation" r:id="rId9" imgW="52056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46463"/>
                        <a:ext cx="254317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895600" y="4360863"/>
          <a:ext cx="16129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27" name="ips Publishing Equation" r:id="rId11" imgW="330120" imgH="152280" progId="Equation">
                  <p:embed/>
                </p:oleObj>
              </mc:Choice>
              <mc:Fallback>
                <p:oleObj name="ips Publishing Equation" r:id="rId11" imgW="3301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60863"/>
                        <a:ext cx="16129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2 Imaginary Roots</a:t>
            </a:r>
          </a:p>
        </p:txBody>
      </p:sp>
    </p:spTree>
    <p:extLst>
      <p:ext uri="{BB962C8B-B14F-4D97-AF65-F5344CB8AC3E}">
        <p14:creationId xmlns:p14="http://schemas.microsoft.com/office/powerpoint/2010/main" val="19499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2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46869"/>
              </p:ext>
            </p:extLst>
          </p:nvPr>
        </p:nvGraphicFramePr>
        <p:xfrm>
          <a:off x="130174" y="1219200"/>
          <a:ext cx="4983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47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4" y="1219200"/>
                        <a:ext cx="4983163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48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49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665413" y="3446463"/>
          <a:ext cx="285273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50" name="ips Publishing Equation" r:id="rId9" imgW="583920" imgH="152280" progId="Equation">
                  <p:embed/>
                </p:oleObj>
              </mc:Choice>
              <mc:Fallback>
                <p:oleObj name="ips Publishing Equation" r:id="rId9" imgW="5839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446463"/>
                        <a:ext cx="285273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2708275" y="4360863"/>
          <a:ext cx="11779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51" name="ips Publishing Equation" r:id="rId11" imgW="241200" imgH="152280" progId="Equation">
                  <p:embed/>
                </p:oleObj>
              </mc:Choice>
              <mc:Fallback>
                <p:oleObj name="ips Publishing Equation" r:id="rId11" imgW="24120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360863"/>
                        <a:ext cx="11779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1 Real Root</a:t>
            </a:r>
          </a:p>
        </p:txBody>
      </p:sp>
    </p:spTree>
    <p:extLst>
      <p:ext uri="{BB962C8B-B14F-4D97-AF65-F5344CB8AC3E}">
        <p14:creationId xmlns:p14="http://schemas.microsoft.com/office/powerpoint/2010/main" val="32806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3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417398"/>
              </p:ext>
            </p:extLst>
          </p:nvPr>
        </p:nvGraphicFramePr>
        <p:xfrm>
          <a:off x="0" y="1219200"/>
          <a:ext cx="4914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1" name="Equation" r:id="rId3" imgW="914400" imgH="203040" progId="Equation.3">
                  <p:embed/>
                </p:oleObj>
              </mc:Choice>
              <mc:Fallback>
                <p:oleObj name="Equation" r:id="rId3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49149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2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3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2665413" y="3446463"/>
          <a:ext cx="285273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4" name="ips Publishing Equation" r:id="rId9" imgW="583920" imgH="152280" progId="Equation">
                  <p:embed/>
                </p:oleObj>
              </mc:Choice>
              <mc:Fallback>
                <p:oleObj name="ips Publishing Equation" r:id="rId9" imgW="5839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446463"/>
                        <a:ext cx="285273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708275" y="4360863"/>
          <a:ext cx="11779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5" name="ips Publishing Equation" r:id="rId11" imgW="241200" imgH="152280" progId="Equation">
                  <p:embed/>
                </p:oleObj>
              </mc:Choice>
              <mc:Fallback>
                <p:oleObj name="ips Publishing Equation" r:id="rId11" imgW="24120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360863"/>
                        <a:ext cx="11779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2 Real Roots</a:t>
            </a:r>
          </a:p>
        </p:txBody>
      </p:sp>
    </p:spTree>
    <p:extLst>
      <p:ext uri="{BB962C8B-B14F-4D97-AF65-F5344CB8AC3E}">
        <p14:creationId xmlns:p14="http://schemas.microsoft.com/office/powerpoint/2010/main" val="20389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 animBg="1"/>
    </p:bldLst>
  </p:timing>
</p:sld>
</file>

<file path=ppt/theme/theme1.xml><?xml version="1.0" encoding="utf-8"?>
<a:theme xmlns:a="http://schemas.openxmlformats.org/drawingml/2006/main" name="basic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purple</Template>
  <TotalTime>1301</TotalTime>
  <Words>206</Words>
  <Application>Microsoft Office PowerPoint</Application>
  <PresentationFormat>On-screen Show (4:3)</PresentationFormat>
  <Paragraphs>44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Calibri</vt:lpstr>
      <vt:lpstr>Century Gothic</vt:lpstr>
      <vt:lpstr>Impact</vt:lpstr>
      <vt:lpstr>Tw Cen MT</vt:lpstr>
      <vt:lpstr>Wingdings 2</vt:lpstr>
      <vt:lpstr>basic purple</vt:lpstr>
      <vt:lpstr>iRespondGraphMaster</vt:lpstr>
      <vt:lpstr>Office Theme</vt:lpstr>
      <vt:lpstr>TestCheck Worksheet Builder Equation</vt:lpstr>
      <vt:lpstr>Equation</vt:lpstr>
      <vt:lpstr>ips Publishing Equation</vt:lpstr>
      <vt:lpstr>Questions over HW?</vt:lpstr>
      <vt:lpstr>Solve the quadratic given the method.</vt:lpstr>
      <vt:lpstr>The Discriminant</vt:lpstr>
      <vt:lpstr>The Discriminant tells how many &amp; what type of solutions the quadratic has.</vt:lpstr>
      <vt:lpstr>Put the quadratic in standard form first!</vt:lpstr>
      <vt:lpstr>PowerPoint Presentation</vt:lpstr>
      <vt:lpstr>Determine the number &amp; types of roots. Example: 1</vt:lpstr>
      <vt:lpstr>Determine the number &amp; type of roots. Example: 2</vt:lpstr>
      <vt:lpstr>Determine the number &amp; type of roots. Example: 3</vt:lpstr>
      <vt:lpstr>Questions??</vt:lpstr>
      <vt:lpstr>Simplifying for the Quadratic Formula</vt:lpstr>
      <vt:lpstr>PowerPoint Presentation</vt:lpstr>
      <vt:lpstr>Question #1 Simplify.</vt:lpstr>
      <vt:lpstr>Question #2 Simplify.</vt:lpstr>
      <vt:lpstr>Question #3 Simplify.</vt:lpstr>
      <vt:lpstr>Question #4 Simplify.</vt:lpstr>
      <vt:lpstr>Practice Worksheet</vt:lpstr>
      <vt:lpstr>Solving by the Quadratic Formula</vt:lpstr>
      <vt:lpstr>Quadratic Formula</vt:lpstr>
      <vt:lpstr>Question #1 Use the quadratic formula to find the zeros.</vt:lpstr>
      <vt:lpstr>Question #2 Use the quadratic formula to find the zeros.</vt:lpstr>
      <vt:lpstr>Question #3 Use the quadratic formula to find the zeros.</vt:lpstr>
      <vt:lpstr>Question #4 Use the quadratic formula to find the zeros.</vt:lpstr>
      <vt:lpstr>Question #5   LAST ONE!! Use the quadratic formula to find the zeros.</vt:lpstr>
      <vt:lpstr>Homework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Solve by Taking Roots</dc:title>
  <dc:creator>Emily Freeman</dc:creator>
  <cp:lastModifiedBy>Allerie Sweet</cp:lastModifiedBy>
  <cp:revision>57</cp:revision>
  <cp:lastPrinted>2013-10-25T17:17:36Z</cp:lastPrinted>
  <dcterms:created xsi:type="dcterms:W3CDTF">2011-09-19T15:30:28Z</dcterms:created>
  <dcterms:modified xsi:type="dcterms:W3CDTF">2018-08-09T02:11:32Z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