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D643F-ABBF-439A-AE32-DEFAC0F64FA8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BF1A76-3931-4544-83C4-D5FD0C4A7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87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5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0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696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1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8189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4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5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6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8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4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9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2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D2E1-3BF3-40E8-8DCC-33AE56F48445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45192F-14F8-4110-B9C8-159C36C29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3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343" y="284744"/>
            <a:ext cx="8388941" cy="2158206"/>
          </a:xfrm>
        </p:spPr>
        <p:txBody>
          <a:bodyPr>
            <a:normAutofit/>
          </a:bodyPr>
          <a:lstStyle/>
          <a:p>
            <a:r>
              <a:rPr lang="en-US" dirty="0" smtClean="0"/>
              <a:t>1.6 - </a:t>
            </a:r>
            <a:r>
              <a:rPr lang="en-US" dirty="0" smtClean="0"/>
              <a:t>Square Root and Completing the Square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49666" y="286605"/>
            <a:ext cx="6589200" cy="128089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Completing the Square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27652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8366" y="78472"/>
            <a:ext cx="6705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Completing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the Square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06860" y="1135034"/>
            <a:ext cx="7620000" cy="4692555"/>
          </a:xfr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Century Gothic" pitchFamily="34" charset="0"/>
              </a:rPr>
              <a:t>Completing the square is used for all those problems that don’t factor!!</a:t>
            </a:r>
          </a:p>
          <a:p>
            <a:pPr marL="0" indent="0">
              <a:lnSpc>
                <a:spcPct val="90000"/>
              </a:lnSpc>
              <a:buNone/>
            </a:pPr>
            <a:endParaRPr lang="en-US" sz="3200" dirty="0" smtClean="0">
              <a:latin typeface="Century Gothic" pitchFamily="34" charset="0"/>
            </a:endParaRPr>
          </a:p>
          <a:p>
            <a:r>
              <a:rPr lang="en-US" sz="3200" dirty="0" smtClean="0">
                <a:latin typeface="Century Gothic" pitchFamily="34" charset="0"/>
              </a:rPr>
              <a:t>It is used to solve these equations for the variable.</a:t>
            </a:r>
          </a:p>
          <a:p>
            <a:endParaRPr lang="en-US" sz="3200" dirty="0">
              <a:latin typeface="Century Gothic" pitchFamily="34" charset="0"/>
            </a:endParaRPr>
          </a:p>
          <a:p>
            <a:r>
              <a:rPr lang="en-US" sz="3200" i="1" dirty="0" smtClean="0">
                <a:latin typeface="Century Gothic" pitchFamily="34" charset="0"/>
              </a:rPr>
              <a:t>It gets a little messy when a is not 1.</a:t>
            </a:r>
          </a:p>
          <a:p>
            <a:pPr>
              <a:lnSpc>
                <a:spcPct val="90000"/>
              </a:lnSpc>
            </a:pP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9067800" cy="1905000"/>
          </a:xfrm>
        </p:spPr>
        <p:txBody>
          <a:bodyPr/>
          <a:lstStyle/>
          <a:p>
            <a:r>
              <a:rPr lang="en-US" sz="6000" b="1" dirty="0" smtClean="0">
                <a:latin typeface="Century Gothic" pitchFamily="34" charset="0"/>
              </a:rPr>
              <a:t>Completing </a:t>
            </a:r>
            <a:r>
              <a:rPr lang="en-US" sz="6000" b="1" dirty="0">
                <a:latin typeface="Century Gothic" pitchFamily="34" charset="0"/>
              </a:rPr>
              <a:t>the Square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05000" y="2819400"/>
            <a:ext cx="5410200" cy="1143000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000" b="1" smtClean="0">
                <a:solidFill>
                  <a:srgbClr val="3333CC"/>
                </a:solidFill>
                <a:latin typeface="Century Gothic" pitchFamily="34" charset="0"/>
              </a:rPr>
              <a:t>a</a:t>
            </a:r>
            <a:r>
              <a:rPr lang="en-US" sz="5000" b="1" smtClean="0">
                <a:solidFill>
                  <a:srgbClr val="000000"/>
                </a:solidFill>
                <a:latin typeface="Century Gothic" pitchFamily="34" charset="0"/>
              </a:rPr>
              <a:t>x</a:t>
            </a:r>
            <a:r>
              <a:rPr lang="en-US" sz="5000" b="1" baseline="30000" smtClean="0">
                <a:solidFill>
                  <a:srgbClr val="000000"/>
                </a:solidFill>
                <a:latin typeface="Century Gothic" pitchFamily="34" charset="0"/>
              </a:rPr>
              <a:t>2</a:t>
            </a:r>
            <a:r>
              <a:rPr lang="en-US" sz="5000" b="1" smtClean="0">
                <a:solidFill>
                  <a:srgbClr val="000000"/>
                </a:solidFill>
                <a:latin typeface="Century Gothic" pitchFamily="34" charset="0"/>
              </a:rPr>
              <a:t> + bx + </a:t>
            </a:r>
            <a:r>
              <a:rPr lang="en-US" sz="5000" b="1" smtClean="0">
                <a:solidFill>
                  <a:srgbClr val="FF0000"/>
                </a:solidFill>
                <a:latin typeface="Century Gothic" pitchFamily="34" charset="0"/>
              </a:rPr>
              <a:t>c</a:t>
            </a:r>
            <a:r>
              <a:rPr lang="en-US" sz="5000" b="1" smtClean="0">
                <a:solidFill>
                  <a:srgbClr val="000000"/>
                </a:solidFill>
                <a:latin typeface="Century Gothic" pitchFamily="34" charset="0"/>
              </a:rPr>
              <a:t> = 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600" y="1752600"/>
            <a:ext cx="8839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800" b="1" smtClean="0">
                <a:solidFill>
                  <a:srgbClr val="0000FF"/>
                </a:solidFill>
                <a:latin typeface="Century Gothic" pitchFamily="34" charset="0"/>
              </a:rPr>
              <a:t>Is another way to solve a quadratic equation.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447800" y="4191000"/>
            <a:ext cx="601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i="1" dirty="0" smtClean="0">
                <a:solidFill>
                  <a:srgbClr val="3333CC"/>
                </a:solidFill>
                <a:latin typeface="Century Gothic" pitchFamily="34" charset="0"/>
              </a:rPr>
              <a:t>a</a:t>
            </a:r>
            <a:r>
              <a:rPr lang="en-US" sz="3200" b="1" i="1" dirty="0" smtClean="0">
                <a:solidFill>
                  <a:srgbClr val="000000"/>
                </a:solidFill>
                <a:latin typeface="Century Gothic" pitchFamily="34" charset="0"/>
              </a:rPr>
              <a:t> needs to be 1.</a:t>
            </a:r>
          </a:p>
          <a:p>
            <a:pPr algn="ctr"/>
            <a:r>
              <a:rPr lang="en-US" sz="3200" b="1" i="1" dirty="0" smtClean="0">
                <a:solidFill>
                  <a:srgbClr val="000000"/>
                </a:solidFill>
                <a:latin typeface="Century Gothic" pitchFamily="34" charset="0"/>
              </a:rPr>
              <a:t>b is easier when even.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6200" y="5105400"/>
            <a:ext cx="8763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000" b="1" i="1" dirty="0" smtClean="0">
                <a:solidFill>
                  <a:srgbClr val="FF0000"/>
                </a:solidFill>
                <a:latin typeface="Century Gothic" pitchFamily="34" charset="0"/>
              </a:rPr>
              <a:t>c</a:t>
            </a:r>
            <a:r>
              <a:rPr lang="en-US" sz="5000" b="1" i="1" dirty="0" smtClean="0">
                <a:solidFill>
                  <a:srgbClr val="000000"/>
                </a:solidFill>
                <a:latin typeface="Century Gothic" pitchFamily="34" charset="0"/>
              </a:rPr>
              <a:t> needs to be moved to the other side of the = sign</a:t>
            </a:r>
          </a:p>
        </p:txBody>
      </p:sp>
    </p:spTree>
    <p:extLst>
      <p:ext uri="{BB962C8B-B14F-4D97-AF65-F5344CB8AC3E}">
        <p14:creationId xmlns:p14="http://schemas.microsoft.com/office/powerpoint/2010/main" val="76429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12192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Century Gothic" pitchFamily="34" charset="0"/>
              </a:rPr>
              <a:t>Steps to </a:t>
            </a:r>
            <a:r>
              <a:rPr lang="en-US" b="1" u="sng" dirty="0" smtClean="0">
                <a:solidFill>
                  <a:srgbClr val="0000FF"/>
                </a:solidFill>
                <a:latin typeface="Century Gothic" pitchFamily="34" charset="0"/>
              </a:rPr>
              <a:t>Completing </a:t>
            </a:r>
            <a:r>
              <a:rPr lang="en-US" b="1" u="sng" dirty="0">
                <a:solidFill>
                  <a:srgbClr val="0000FF"/>
                </a:solidFill>
                <a:latin typeface="Century Gothic" pitchFamily="34" charset="0"/>
              </a:rPr>
              <a:t>the Square</a:t>
            </a:r>
            <a:endParaRPr lang="en-US" b="1" dirty="0">
              <a:solidFill>
                <a:srgbClr val="0000FF"/>
              </a:solidFill>
              <a:latin typeface="Century Gothic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711325"/>
            <a:ext cx="8229600" cy="182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1.  Move the constant to the other </a:t>
            </a: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side.</a:t>
            </a:r>
            <a:endParaRPr lang="en-US" sz="3200" dirty="0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buFontTx/>
              <a:buNone/>
            </a:pPr>
            <a:r>
              <a:rPr lang="en-US" sz="3200" dirty="0">
                <a:solidFill>
                  <a:srgbClr val="000000"/>
                </a:solidFill>
                <a:latin typeface="Century Gothic" pitchFamily="34" charset="0"/>
              </a:rPr>
              <a:t>2.  Add            to </a:t>
            </a: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BOTH </a:t>
            </a: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sides of the eqn.</a:t>
            </a:r>
            <a:endParaRPr lang="en-US" sz="3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1000" y="34290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3.  Factor!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4.  Take the square root of both sides.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5.  Solve for x.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084979"/>
              </p:ext>
            </p:extLst>
          </p:nvPr>
        </p:nvGraphicFramePr>
        <p:xfrm>
          <a:off x="2139288" y="2209800"/>
          <a:ext cx="96252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380880" imgH="482400" progId="Equation.DSMT4">
                  <p:embed/>
                </p:oleObj>
              </mc:Choice>
              <mc:Fallback>
                <p:oleObj name="Equation" r:id="rId3" imgW="380880" imgH="4824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9288" y="2209800"/>
                        <a:ext cx="962526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1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1: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52400" y="1295400"/>
          <a:ext cx="6465094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295400"/>
                        <a:ext cx="6465094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224213" y="5302250"/>
          <a:ext cx="4741862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5" imgW="838080" imgH="241200" progId="Equation.DSMT4">
                  <p:embed/>
                </p:oleObj>
              </mc:Choice>
              <mc:Fallback>
                <p:oleObj name="Equation" r:id="rId5" imgW="83808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5302250"/>
                        <a:ext cx="4741862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89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2: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52400" y="1295400"/>
          <a:ext cx="6465094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295400"/>
                        <a:ext cx="6465094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762375" y="5481638"/>
          <a:ext cx="366553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647640" imgH="177480" progId="Equation.DSMT4">
                  <p:embed/>
                </p:oleObj>
              </mc:Choice>
              <mc:Fallback>
                <p:oleObj name="Equation" r:id="rId5" imgW="64764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5481638"/>
                        <a:ext cx="3665538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778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3: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17475" y="1295400"/>
          <a:ext cx="653732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1155600" imgH="203040" progId="Equation.DSMT4">
                  <p:embed/>
                </p:oleObj>
              </mc:Choice>
              <mc:Fallback>
                <p:oleObj name="Equation" r:id="rId3" imgW="11556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475" y="1295400"/>
                        <a:ext cx="6537325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649538" y="5302250"/>
          <a:ext cx="58928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5" imgW="1041120" imgH="241200" progId="Equation.DSMT4">
                  <p:embed/>
                </p:oleObj>
              </mc:Choice>
              <mc:Fallback>
                <p:oleObj name="Equation" r:id="rId5" imgW="104112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5302250"/>
                        <a:ext cx="5892800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077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4: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68300" y="1295400"/>
          <a:ext cx="60356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1066680" imgH="203040" progId="Equation.DSMT4">
                  <p:embed/>
                </p:oleObj>
              </mc:Choice>
              <mc:Fallback>
                <p:oleObj name="Equation" r:id="rId3" imgW="10666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300" y="1295400"/>
                        <a:ext cx="6035675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973388" y="5302250"/>
          <a:ext cx="52451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5" imgW="927000" imgH="241200" progId="Equation.DSMT4">
                  <p:embed/>
                </p:oleObj>
              </mc:Choice>
              <mc:Fallback>
                <p:oleObj name="Equation" r:id="rId5" imgW="92700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5302250"/>
                        <a:ext cx="5245100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11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615" y="228328"/>
            <a:ext cx="8475260" cy="128089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		</a:t>
            </a:r>
            <a:r>
              <a:rPr lang="en-US" sz="6000" b="1" u="sng" dirty="0" smtClean="0"/>
              <a:t>HOMEWORK: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6000" b="1" dirty="0" smtClean="0"/>
              <a:t>Page 267 #51-67 </a:t>
            </a:r>
            <a:r>
              <a:rPr lang="en-US" sz="6000" b="1" smtClean="0"/>
              <a:t>ODD 											Skip #59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Page 286 #32-35, 47-51 </a:t>
            </a:r>
            <a:br>
              <a:rPr lang="en-US" sz="6000" b="1" dirty="0" smtClean="0"/>
            </a:br>
            <a:r>
              <a:rPr lang="en-US" sz="6000" b="1" dirty="0"/>
              <a:t>	</a:t>
            </a:r>
            <a:r>
              <a:rPr lang="en-US" sz="6000" b="1" dirty="0" smtClean="0"/>
              <a:t>								SKIP #50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176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8783" y="624110"/>
            <a:ext cx="6589199" cy="7578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Solving with Square Roots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6590" y="1571772"/>
            <a:ext cx="8129221" cy="4343400"/>
          </a:xfrm>
          <a:noFill/>
        </p:spPr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/>
              <a:t>Get 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30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/>
              <a:t> or the </a:t>
            </a:r>
            <a:r>
              <a:rPr lang="en-US" sz="3600" dirty="0" smtClean="0">
                <a:solidFill>
                  <a:srgbClr val="FF0000"/>
                </a:solidFill>
              </a:rPr>
              <a:t>binomial</a:t>
            </a:r>
            <a:r>
              <a:rPr lang="en-US" sz="3600" dirty="0" smtClean="0"/>
              <a:t> squared by itself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/>
              <a:t>Take the </a:t>
            </a:r>
            <a:r>
              <a:rPr lang="en-US" sz="3600" dirty="0" smtClean="0">
                <a:solidFill>
                  <a:srgbClr val="FF0000"/>
                </a:solidFill>
              </a:rPr>
              <a:t>square root </a:t>
            </a:r>
            <a:r>
              <a:rPr lang="en-US" sz="3600" dirty="0" smtClean="0"/>
              <a:t>of BOTH sides of the equal sign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/>
              <a:t>Don’t forget the </a:t>
            </a:r>
            <a:r>
              <a:rPr lang="en-US" sz="3600" dirty="0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600" dirty="0" smtClean="0">
                <a:sym typeface="Symbol" pitchFamily="18" charset="2"/>
              </a:rPr>
              <a:t> sign</a:t>
            </a:r>
            <a:endParaRPr lang="en-US" sz="3600" dirty="0" smtClean="0"/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n-US" sz="3600" dirty="0" smtClean="0"/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8048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622969"/>
              </p:ext>
            </p:extLst>
          </p:nvPr>
        </p:nvGraphicFramePr>
        <p:xfrm>
          <a:off x="1506681" y="1361210"/>
          <a:ext cx="4426033" cy="1042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863280" imgH="203040" progId="Equation.DSMT4">
                  <p:embed/>
                </p:oleObj>
              </mc:Choice>
              <mc:Fallback>
                <p:oleObj name="Equation" r:id="rId3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81" y="1361210"/>
                        <a:ext cx="4426033" cy="10424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751801" y="5902531"/>
            <a:ext cx="2207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X = ± 2</a:t>
            </a:r>
            <a:r>
              <a:rPr lang="en-US" sz="4400" i="1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5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31315" y="5804559"/>
                <a:ext cx="2729658" cy="83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X = ±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315" y="5804559"/>
                <a:ext cx="2729658" cy="835293"/>
              </a:xfrm>
              <a:prstGeom prst="rect">
                <a:avLst/>
              </a:prstGeom>
              <a:blipFill rotWithShape="0">
                <a:blip r:embed="rId3"/>
                <a:stretch>
                  <a:fillRect l="-9152" t="-7299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978104"/>
              </p:ext>
            </p:extLst>
          </p:nvPr>
        </p:nvGraphicFramePr>
        <p:xfrm>
          <a:off x="1506682" y="1361209"/>
          <a:ext cx="4763490" cy="175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4" imgW="1104421" imgH="406224" progId="Equation.DSMT4">
                  <p:embed/>
                </p:oleObj>
              </mc:Choice>
              <mc:Fallback>
                <p:oleObj name="Equation" r:id="rId4" imgW="1104421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82" y="1361209"/>
                        <a:ext cx="4763490" cy="17524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97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12315" y="5815445"/>
                <a:ext cx="2424858" cy="833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B927E9">
                        <a:lumMod val="50000"/>
                      </a:srgbClr>
                    </a:solidFill>
                  </a:rPr>
                  <a:t>X = ±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315" y="5815445"/>
                <a:ext cx="2424858" cy="833113"/>
              </a:xfrm>
              <a:prstGeom prst="rect">
                <a:avLst/>
              </a:prstGeom>
              <a:blipFill rotWithShape="0">
                <a:blip r:embed="rId3"/>
                <a:stretch>
                  <a:fillRect l="-10050" t="-8029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685386"/>
              </p:ext>
            </p:extLst>
          </p:nvPr>
        </p:nvGraphicFramePr>
        <p:xfrm>
          <a:off x="1506681" y="1198419"/>
          <a:ext cx="6646719" cy="1412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4" imgW="1434477" imgH="304668" progId="Equation.DSMT4">
                  <p:embed/>
                </p:oleObj>
              </mc:Choice>
              <mc:Fallback>
                <p:oleObj name="Equation" r:id="rId4" imgW="1434477" imgH="3046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81" y="1198419"/>
                        <a:ext cx="6646719" cy="141272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15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591482" y="5815445"/>
                <a:ext cx="3459000" cy="83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X = </a:t>
                </a:r>
                <a:r>
                  <a:rPr lang="en-US" sz="4400" dirty="0" smtClean="0">
                    <a:solidFill>
                      <a:srgbClr val="B927E9">
                        <a:lumMod val="50000"/>
                      </a:srgbClr>
                    </a:solidFill>
                  </a:rPr>
                  <a:t>-4 ± </a:t>
                </a:r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482" y="5815445"/>
                <a:ext cx="3459000" cy="835293"/>
              </a:xfrm>
              <a:prstGeom prst="rect">
                <a:avLst/>
              </a:prstGeom>
              <a:blipFill rotWithShape="0">
                <a:blip r:embed="rId3"/>
                <a:stretch>
                  <a:fillRect l="-7042" t="-8029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788134"/>
              </p:ext>
            </p:extLst>
          </p:nvPr>
        </p:nvGraphicFramePr>
        <p:xfrm>
          <a:off x="1506681" y="1361209"/>
          <a:ext cx="5538356" cy="1688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4" imgW="1332921" imgH="406224" progId="Equation.DSMT4">
                  <p:embed/>
                </p:oleObj>
              </mc:Choice>
              <mc:Fallback>
                <p:oleObj name="Equation" r:id="rId4" imgW="1332921" imgH="4062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681" y="1361209"/>
                        <a:ext cx="5538356" cy="168815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2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8581" y="5935187"/>
            <a:ext cx="37719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X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= -1 and 9</a:t>
            </a:r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6681" y="1361209"/>
            <a:ext cx="5081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  5(x – 4)</a:t>
            </a:r>
            <a:r>
              <a:rPr lang="en-US" sz="4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125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1" y="575974"/>
            <a:ext cx="7543801" cy="785235"/>
          </a:xfr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Solve by Taking Square Roots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74115" y="5771902"/>
                <a:ext cx="3175972" cy="833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>
                    <a:solidFill>
                      <a:srgbClr val="B927E9">
                        <a:lumMod val="50000"/>
                      </a:srgbClr>
                    </a:solidFill>
                  </a:rPr>
                  <a:t>X = </a:t>
                </a:r>
                <a:r>
                  <a:rPr lang="en-US" sz="4400" dirty="0" smtClean="0">
                    <a:solidFill>
                      <a:srgbClr val="B927E9">
                        <a:lumMod val="50000"/>
                      </a:srgbClr>
                    </a:solidFill>
                  </a:rPr>
                  <a:t>± 3</a:t>
                </a:r>
                <a:r>
                  <a:rPr lang="en-US" sz="4400" i="1" dirty="0" smtClean="0">
                    <a:solidFill>
                      <a:srgbClr val="B927E9">
                        <a:lumMod val="50000"/>
                      </a:srgbClr>
                    </a:solidFill>
                  </a:rPr>
                  <a:t>i</a:t>
                </a:r>
                <a:r>
                  <a:rPr lang="en-US" sz="4400" dirty="0" smtClean="0">
                    <a:solidFill>
                      <a:srgbClr val="B927E9">
                        <a:lumMod val="50000"/>
                      </a:srgbClr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i="1">
                            <a:solidFill>
                              <a:srgbClr val="B927E9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4115" y="5771902"/>
                <a:ext cx="3175972" cy="833113"/>
              </a:xfrm>
              <a:prstGeom prst="rect">
                <a:avLst/>
              </a:prstGeom>
              <a:blipFill rotWithShape="0">
                <a:blip r:embed="rId2"/>
                <a:stretch>
                  <a:fillRect l="-7869" t="-8088" b="-34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506681" y="1361209"/>
            <a:ext cx="44919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- 9x</a:t>
            </a:r>
            <a:r>
              <a:rPr lang="en-US" sz="5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243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1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415" y="296564"/>
            <a:ext cx="6589200" cy="1280890"/>
          </a:xfrm>
        </p:spPr>
        <p:txBody>
          <a:bodyPr>
            <a:noAutofit/>
          </a:bodyPr>
          <a:lstStyle/>
          <a:p>
            <a:r>
              <a:rPr lang="en-US" sz="11500" b="1" dirty="0" smtClean="0"/>
              <a:t>MENTAL BREAK!!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7012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534</TotalTime>
  <Words>252</Words>
  <Application>Microsoft Office PowerPoint</Application>
  <PresentationFormat>On-screen Show (4:3)</PresentationFormat>
  <Paragraphs>45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Symbol</vt:lpstr>
      <vt:lpstr>Wingdings 3</vt:lpstr>
      <vt:lpstr>Wisp</vt:lpstr>
      <vt:lpstr>Equation</vt:lpstr>
      <vt:lpstr>1.6 - Square Root and Completing the Square</vt:lpstr>
      <vt:lpstr>Solving with Square Roots</vt:lpstr>
      <vt:lpstr>Solve by Taking Square Roots</vt:lpstr>
      <vt:lpstr>Solve by Taking Square Roots</vt:lpstr>
      <vt:lpstr>Solve by Taking Square Roots</vt:lpstr>
      <vt:lpstr>Solve by Taking Square Roots</vt:lpstr>
      <vt:lpstr>Solve by Taking Square Roots</vt:lpstr>
      <vt:lpstr>Solve by Taking Square Roots</vt:lpstr>
      <vt:lpstr>MENTAL BREAK!!</vt:lpstr>
      <vt:lpstr>Completing the Square</vt:lpstr>
      <vt:lpstr>Completing the Square</vt:lpstr>
      <vt:lpstr>Completing the Square</vt:lpstr>
      <vt:lpstr>Steps to Completing the Square</vt:lpstr>
      <vt:lpstr>Example 1:  </vt:lpstr>
      <vt:lpstr>Example 2:  </vt:lpstr>
      <vt:lpstr>Example 3:  </vt:lpstr>
      <vt:lpstr>Example 4:  </vt:lpstr>
      <vt:lpstr>  HOMEWORK:   Page 267 #51-67 ODD            Skip #59 Page 286 #32-35, 47-51           SKIP #50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</dc:title>
  <dc:creator>Jeannine</dc:creator>
  <cp:lastModifiedBy>Allerie Sweet</cp:lastModifiedBy>
  <cp:revision>40</cp:revision>
  <cp:lastPrinted>2015-07-14T23:04:14Z</cp:lastPrinted>
  <dcterms:created xsi:type="dcterms:W3CDTF">2015-07-14T18:47:39Z</dcterms:created>
  <dcterms:modified xsi:type="dcterms:W3CDTF">2017-08-03T19:52:51Z</dcterms:modified>
</cp:coreProperties>
</file>