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58" r:id="rId5"/>
    <p:sldMasterId id="2147483726" r:id="rId6"/>
  </p:sldMasterIdLst>
  <p:notesMasterIdLst>
    <p:notesMasterId r:id="rId23"/>
  </p:notesMasterIdLst>
  <p:handoutMasterIdLst>
    <p:handoutMasterId r:id="rId24"/>
  </p:handoutMasterIdLst>
  <p:sldIdLst>
    <p:sldId id="344" r:id="rId7"/>
    <p:sldId id="345" r:id="rId8"/>
    <p:sldId id="353" r:id="rId9"/>
    <p:sldId id="257" r:id="rId10"/>
    <p:sldId id="355" r:id="rId11"/>
    <p:sldId id="260" r:id="rId12"/>
    <p:sldId id="275" r:id="rId13"/>
    <p:sldId id="356" r:id="rId14"/>
    <p:sldId id="354" r:id="rId15"/>
    <p:sldId id="352" r:id="rId16"/>
    <p:sldId id="326" r:id="rId17"/>
    <p:sldId id="312" r:id="rId18"/>
    <p:sldId id="341" r:id="rId19"/>
    <p:sldId id="340" r:id="rId20"/>
    <p:sldId id="343" r:id="rId21"/>
    <p:sldId id="324" r:id="rId2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66FF"/>
    <a:srgbClr val="FF0000"/>
    <a:srgbClr val="FF9966"/>
    <a:srgbClr val="FFCCFF"/>
    <a:srgbClr val="339966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40BB0-6613-4AB6-B821-8C5F66F62373}" v="76" dt="2020-08-14T23:31:25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76" autoAdjust="0"/>
  </p:normalViewPr>
  <p:slideViewPr>
    <p:cSldViewPr>
      <p:cViewPr varScale="1">
        <p:scale>
          <a:sx n="60" d="100"/>
          <a:sy n="60" d="100"/>
        </p:scale>
        <p:origin x="51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DFA5A-4B64-4A4E-9468-1AE57FBDBE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0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AF5FAE-784C-4AD9-BA84-7F225E8EF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CB651-30B7-4B87-92A9-8BC85B4CE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E8B11-29AE-4B95-942F-1C4E02DF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9087-CDD2-4D62-879B-8FE34A18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E339C-4E18-466A-84A1-173A1C9B9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600DD-3AB9-4A57-9771-E956720B7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CB06D-8793-4034-82CA-EBB5BE075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69DB-2448-4B80-99BB-90E17B2F7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5521C-ADBB-4FBC-B072-9A5B542A1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29A8-0F78-44AD-99EF-F00E765B4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19BF-2BDD-4F29-9DDC-0795533A5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E34C-0F0C-4B39-9D20-248B53471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B4B3-241B-4102-9949-D13E31DA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8E90-D706-4AB2-9C90-65EF1863E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A21C-7D20-4432-AEEC-B317F44A5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8F841-A039-4552-8EB0-770896F2B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57812A-B7A4-4CF1-9110-80736A01A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C6C61F-8C7F-48D1-AFC6-2371E96C0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3D132-9B8A-45CF-8D27-AFEC63022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72231-FBFD-4552-BF69-C8660BFD2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CD7CF1-5E7B-412B-B528-9268FF436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8C2C92-67FE-41F7-85AC-C5A888642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30394-64D8-472E-8F85-4C89AC76A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7F13-150D-463E-BC48-ECB603783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508D8-4E1B-4DF8-A2A7-B0BA4BBF5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26E26A-239A-4999-80EB-7DC4CC60B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670EED-509E-4DCE-9103-17C387095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5463-7C3F-4618-A97F-BA16D2F8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58E74-C764-4F01-8A9C-48D94F4D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77BD-5171-4448-8AAE-D2F6F14E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4D7F-181C-4C93-ADCA-DBFF571D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0A213-9255-4E85-A09E-52A914B4B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A7D27-F2A8-465C-B924-091AA03AE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42FEF-D9B7-40B9-B3D5-B19169A270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C15E6E6-9C1C-41E1-96D3-BE9A8C8724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19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hssweet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 i="1" dirty="0">
                <a:latin typeface="Century Gothic" panose="020B0502020202020204" pitchFamily="34" charset="0"/>
              </a:rPr>
              <a:t>Welcome!!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 i="1" dirty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5400" dirty="0">
                <a:latin typeface="Century Gothic" panose="020B0502020202020204" pitchFamily="34" charset="0"/>
              </a:rPr>
              <a:t>Mrs. Sweet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dirty="0">
                <a:latin typeface="Century Gothic" panose="020B0502020202020204" pitchFamily="34" charset="0"/>
              </a:rPr>
              <a:t>Honors Algebra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dirty="0">
                <a:latin typeface="Century Gothic" panose="020B0502020202020204" pitchFamily="34" charset="0"/>
              </a:rPr>
              <a:t>Remote Learning 2020!</a:t>
            </a:r>
          </a:p>
        </p:txBody>
      </p:sp>
    </p:spTree>
    <p:extLst>
      <p:ext uri="{BB962C8B-B14F-4D97-AF65-F5344CB8AC3E}">
        <p14:creationId xmlns:p14="http://schemas.microsoft.com/office/powerpoint/2010/main" val="306060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3429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latin typeface="Bodoni MT Black" pitchFamily="18" charset="0"/>
              </a:rPr>
              <a:t>Let’s Begin!!!</a:t>
            </a:r>
            <a:br>
              <a:rPr lang="en-US" sz="7200" dirty="0">
                <a:latin typeface="Bodoni MT Black" pitchFamily="18" charset="0"/>
              </a:rPr>
            </a:br>
            <a:br>
              <a:rPr lang="en-US" sz="7200" dirty="0">
                <a:latin typeface="Bodoni MT Black" pitchFamily="18" charset="0"/>
              </a:rPr>
            </a:br>
            <a:r>
              <a:rPr lang="en-US" sz="8800" dirty="0">
                <a:solidFill>
                  <a:srgbClr val="0070C0"/>
                </a:solidFill>
                <a:sym typeface="Wingdings" pitchFamily="2" charset="2"/>
              </a:rPr>
              <a:t>Desmos Survey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FFCC"/>
                </a:solidFill>
                <a:latin typeface="Century Gothic" panose="020B0502020202020204" pitchFamily="34" charset="0"/>
              </a:rPr>
              <a:t>Honors Algebra 2</a:t>
            </a:r>
            <a:br>
              <a:rPr lang="en-US" sz="4000" dirty="0">
                <a:solidFill>
                  <a:srgbClr val="FFFFCC"/>
                </a:solidFill>
              </a:rPr>
            </a:br>
            <a:endParaRPr lang="en-US" sz="4000" dirty="0">
              <a:solidFill>
                <a:srgbClr val="FFFFCC"/>
              </a:solidFill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04800" y="2520077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dirty="0">
                <a:solidFill>
                  <a:srgbClr val="FFFFCC"/>
                </a:solidFill>
              </a:rPr>
              <a:t>What is the terminology we use to analyze numbers and functions?</a:t>
            </a:r>
          </a:p>
          <a:p>
            <a:endParaRPr lang="en-US" sz="5400" dirty="0">
              <a:solidFill>
                <a:srgbClr val="FFFFCC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182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4419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990600"/>
            <a:ext cx="1371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34200" y="990600"/>
            <a:ext cx="18288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457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Numbers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228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Imaginary Numbers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343400" y="1828801"/>
            <a:ext cx="381000" cy="8001000"/>
          </a:xfrm>
          <a:prstGeom prst="leftBrace">
            <a:avLst>
              <a:gd name="adj1" fmla="val 8333"/>
              <a:gd name="adj2" fmla="val 498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2133600"/>
            <a:ext cx="34290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2971800"/>
            <a:ext cx="25908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3733800"/>
            <a:ext cx="1905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44196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990600"/>
            <a:ext cx="13716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34200" y="990600"/>
            <a:ext cx="18288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7777" y="4572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Real Numbers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228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Imaginary Numbers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343400" y="2209800"/>
            <a:ext cx="381000" cy="8001000"/>
          </a:xfrm>
          <a:prstGeom prst="leftBrace">
            <a:avLst>
              <a:gd name="adj1" fmla="val 8333"/>
              <a:gd name="adj2" fmla="val 498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2133599"/>
            <a:ext cx="3429000" cy="3505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2971800"/>
            <a:ext cx="25908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3733800"/>
            <a:ext cx="1905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3773269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Counting/Natural Numbers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048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Whole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Numbers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213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Integers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10022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entury Gothic" panose="020B0502020202020204" pitchFamily="34" charset="0"/>
              </a:rPr>
              <a:t>Rational Numbers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1084521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33"/>
                </a:solidFill>
              </a:rPr>
              <a:t>Irrational Numbers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3050" y="6320947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Complex Numbers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7D0F2CB-315B-4908-B876-E08D05DEA3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657897"/>
              </p:ext>
            </p:extLst>
          </p:nvPr>
        </p:nvGraphicFramePr>
        <p:xfrm>
          <a:off x="1338854" y="4358044"/>
          <a:ext cx="1838509" cy="50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8854" y="4358044"/>
                        <a:ext cx="1838509" cy="50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8B9ED29-92DE-436C-8C09-5FD45C5C90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61043"/>
              </p:ext>
            </p:extLst>
          </p:nvPr>
        </p:nvGraphicFramePr>
        <p:xfrm>
          <a:off x="1070344" y="3303588"/>
          <a:ext cx="23463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939600" imgH="203040" progId="Equation.DSMT4">
                  <p:embed/>
                </p:oleObj>
              </mc:Choice>
              <mc:Fallback>
                <p:oleObj name="Equation" r:id="rId5" imgW="93960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7D0F2CB-315B-4908-B876-E08D05DEA3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0344" y="3303588"/>
                        <a:ext cx="2346325" cy="50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EB6FDE4-D49C-4631-8842-874F512C4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09582"/>
              </p:ext>
            </p:extLst>
          </p:nvPr>
        </p:nvGraphicFramePr>
        <p:xfrm>
          <a:off x="1739900" y="2438400"/>
          <a:ext cx="22510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901440" imgH="203040" progId="Equation.DSMT4">
                  <p:embed/>
                </p:oleObj>
              </mc:Choice>
              <mc:Fallback>
                <p:oleObj name="Equation" r:id="rId7" imgW="90144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8B9ED29-92DE-436C-8C09-5FD45C5C90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9900" y="2438400"/>
                        <a:ext cx="2251075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0A93C1E-E333-4917-9838-21EE13ED8B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014833"/>
              </p:ext>
            </p:extLst>
          </p:nvPr>
        </p:nvGraphicFramePr>
        <p:xfrm>
          <a:off x="573088" y="1517650"/>
          <a:ext cx="393223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1574640" imgH="203040" progId="Equation.DSMT4">
                  <p:embed/>
                </p:oleObj>
              </mc:Choice>
              <mc:Fallback>
                <p:oleObj name="Equation" r:id="rId9" imgW="157464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EB6FDE4-D49C-4631-8842-874F512C4D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3088" y="1517650"/>
                        <a:ext cx="3932237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2CAA64A-5637-487E-B12F-EC50DCB96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459368"/>
              </p:ext>
            </p:extLst>
          </p:nvPr>
        </p:nvGraphicFramePr>
        <p:xfrm>
          <a:off x="5233471" y="1858169"/>
          <a:ext cx="31591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1" imgW="126720" imgH="139680" progId="Equation.DSMT4">
                  <p:embed/>
                </p:oleObj>
              </mc:Choice>
              <mc:Fallback>
                <p:oleObj name="Equation" r:id="rId11" imgW="126720" imgH="1396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50A93C1E-E333-4917-9838-21EE13ED8B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33471" y="1858169"/>
                        <a:ext cx="315912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5669D46-268E-4208-9777-805FC1110B3C}"/>
              </a:ext>
            </a:extLst>
          </p:cNvPr>
          <p:cNvSpPr txBox="1"/>
          <p:nvPr/>
        </p:nvSpPr>
        <p:spPr>
          <a:xfrm>
            <a:off x="2476500" y="990600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(Fractional) Terminating or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 repeating decimals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0397FB8-8875-4CA3-9C06-1A1B0C16DC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282542"/>
              </p:ext>
            </p:extLst>
          </p:nvPr>
        </p:nvGraphicFramePr>
        <p:xfrm>
          <a:off x="7086600" y="1326232"/>
          <a:ext cx="8239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3" imgW="330120" imgH="228600" progId="Equation.DSMT4">
                  <p:embed/>
                </p:oleObj>
              </mc:Choice>
              <mc:Fallback>
                <p:oleObj name="Equation" r:id="rId13" imgW="330120" imgH="2286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42CAA64A-5637-487E-B12F-EC50DCB96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86600" y="1326232"/>
                        <a:ext cx="823912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BC31CECB-8104-4A6F-8E1B-E28485D77B63}"/>
              </a:ext>
            </a:extLst>
          </p:cNvPr>
          <p:cNvSpPr txBox="1"/>
          <p:nvPr/>
        </p:nvSpPr>
        <p:spPr>
          <a:xfrm>
            <a:off x="4991100" y="6416707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a </a:t>
            </a:r>
            <a:r>
              <a:rPr lang="en-US" sz="2000" b="1" u="sng" dirty="0">
                <a:latin typeface="Century Gothic" panose="020B0502020202020204" pitchFamily="34" charset="0"/>
              </a:rPr>
              <a:t>+</a:t>
            </a:r>
            <a:r>
              <a:rPr lang="en-US" sz="2000" b="1" dirty="0">
                <a:latin typeface="Century Gothic" panose="020B0502020202020204" pitchFamily="34" charset="0"/>
              </a:rPr>
              <a:t> bi       </a:t>
            </a:r>
            <a:r>
              <a:rPr lang="en-US" sz="20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7+3i      17      -2i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1C6B4215-D3A8-4359-B8F8-B931CAE72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115125"/>
              </p:ext>
            </p:extLst>
          </p:nvPr>
        </p:nvGraphicFramePr>
        <p:xfrm>
          <a:off x="4980357" y="2638425"/>
          <a:ext cx="1552575" cy="227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5" imgW="622080" imgH="914400" progId="Equation.DSMT4">
                  <p:embed/>
                </p:oleObj>
              </mc:Choice>
              <mc:Fallback>
                <p:oleObj name="Equation" r:id="rId15" imgW="622080" imgH="9144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42CAA64A-5637-487E-B12F-EC50DCB96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80357" y="2638425"/>
                        <a:ext cx="1552575" cy="227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51C546B-BF1A-4F01-9621-48DF1DAB69DE}"/>
                  </a:ext>
                </a:extLst>
              </p:cNvPr>
              <p:cNvSpPr/>
              <p:nvPr/>
            </p:nvSpPr>
            <p:spPr>
              <a:xfrm>
                <a:off x="4876800" y="3544905"/>
                <a:ext cx="786920" cy="573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800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800" i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</m:rad>
                    </m:oMath>
                  </m:oMathPara>
                </a14:m>
                <a:endParaRPr lang="en-US" sz="2800" dirty="0">
                  <a:solidFill>
                    <a:srgbClr val="FF9933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51C546B-BF1A-4F01-9621-48DF1DAB69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44905"/>
                <a:ext cx="786920" cy="57394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95674F9A-6241-4E15-A0EF-F3035A5E6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455396"/>
              </p:ext>
            </p:extLst>
          </p:nvPr>
        </p:nvGraphicFramePr>
        <p:xfrm>
          <a:off x="7086600" y="2383932"/>
          <a:ext cx="1331913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8" imgW="533160" imgH="672840" progId="Equation.DSMT4">
                  <p:embed/>
                </p:oleObj>
              </mc:Choice>
              <mc:Fallback>
                <p:oleObj name="Equation" r:id="rId18" imgW="533160" imgH="6728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C0397FB8-8875-4CA3-9C06-1A1B0C16DC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086600" y="2383932"/>
                        <a:ext cx="1331913" cy="167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7896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2" grpId="0"/>
      <p:bldP spid="2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Bell MT" pitchFamily="18" charset="0"/>
              </a:rPr>
              <a:t>Into which groups does each number go?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944324"/>
                  </p:ext>
                </p:extLst>
              </p:nvPr>
            </p:nvGraphicFramePr>
            <p:xfrm>
              <a:off x="228605" y="762000"/>
              <a:ext cx="8762994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19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1066799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Natural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Integer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Rational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Irrational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Real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Imaginary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/>
                            <a:t>Complex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3+2i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944324"/>
                  </p:ext>
                </p:extLst>
              </p:nvPr>
            </p:nvGraphicFramePr>
            <p:xfrm>
              <a:off x="228605" y="762000"/>
              <a:ext cx="8762994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1995"/>
                    <a:gridCol w="990600"/>
                    <a:gridCol w="838200"/>
                    <a:gridCol w="914400"/>
                    <a:gridCol w="1066800"/>
                    <a:gridCol w="1219200"/>
                    <a:gridCol w="685800"/>
                    <a:gridCol w="1219200"/>
                    <a:gridCol w="1066799"/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Natural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Whole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Integer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Irrational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Real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Imaginary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Complex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-8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0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304098" r="-1054400" b="-41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3+2i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503279" r="-105440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603279" r="-1054400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7i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3964937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Bell MT" pitchFamily="18" charset="0"/>
              </a:rPr>
              <a:t>Into which groups does each number go?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0888370"/>
                  </p:ext>
                </p:extLst>
              </p:nvPr>
            </p:nvGraphicFramePr>
            <p:xfrm>
              <a:off x="228604" y="762000"/>
              <a:ext cx="8839196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862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39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0655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2980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9176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229802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1076076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Natural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Integer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Rational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Irrational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Real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Imaginary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/>
                            <a:t>Complex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3+2i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0888370"/>
                  </p:ext>
                </p:extLst>
              </p:nvPr>
            </p:nvGraphicFramePr>
            <p:xfrm>
              <a:off x="228604" y="762000"/>
              <a:ext cx="8839196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862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39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0655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2980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9176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229802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1076076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Natural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Integer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Rational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Irrational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Real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/>
                            <a:t>Imaginary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/>
                            <a:t>Complex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4" t="-304098" r="-1054762" b="-41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3+2i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4" t="-503279" r="-1054762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4" t="-603279" r="-1054762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miley Face 4"/>
          <p:cNvSpPr/>
          <p:nvPr/>
        </p:nvSpPr>
        <p:spPr>
          <a:xfrm>
            <a:off x="30480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0386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1722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83058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22098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30480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40386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61722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83058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5257800" y="3124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172200" y="3124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8305800" y="3124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8305800" y="3886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4038600" y="4572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6172200" y="4572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8305800" y="4572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2954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2098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30480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40386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61722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83058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7086600" y="6096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8305800" y="6096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163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92579" y="609600"/>
            <a:ext cx="9729158" cy="4466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Homework</a:t>
            </a:r>
            <a:r>
              <a:rPr lang="en-US" sz="66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*Finish WS </a:t>
            </a:r>
          </a:p>
          <a:p>
            <a:pPr algn="ctr">
              <a:lnSpc>
                <a:spcPct val="150000"/>
              </a:lnSpc>
            </a:pPr>
            <a:r>
              <a:rPr lang="en-US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*Sign up for Remind</a:t>
            </a:r>
          </a:p>
        </p:txBody>
      </p:sp>
    </p:spTree>
    <p:extLst>
      <p:ext uri="{BB962C8B-B14F-4D97-AF65-F5344CB8AC3E}">
        <p14:creationId xmlns:p14="http://schemas.microsoft.com/office/powerpoint/2010/main" val="3426338584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229600" cy="6858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r>
              <a:rPr lang="en-US" sz="5400" dirty="0">
                <a:solidFill>
                  <a:schemeClr val="bg1"/>
                </a:solidFill>
                <a:latin typeface="Elephant" pitchFamily="18" charset="0"/>
              </a:rPr>
              <a:t>     </a:t>
            </a:r>
            <a:r>
              <a:rPr lang="en-US" sz="6000" u="sng" dirty="0">
                <a:solidFill>
                  <a:schemeClr val="bg1"/>
                </a:solidFill>
                <a:latin typeface="Elephant" pitchFamily="18" charset="0"/>
              </a:rPr>
              <a:t>Today’s Schedule</a:t>
            </a:r>
            <a:r>
              <a:rPr lang="en-US" sz="6000" dirty="0">
                <a:solidFill>
                  <a:schemeClr val="bg1"/>
                </a:solidFill>
                <a:latin typeface="Elephant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2" algn="ctr" eaLnBrk="1" hangingPunct="1"/>
            <a:r>
              <a:rPr lang="en-US" sz="4800" dirty="0">
                <a:solidFill>
                  <a:srgbClr val="009900"/>
                </a:solidFill>
              </a:rPr>
              <a:t>Class Expectations</a:t>
            </a:r>
          </a:p>
          <a:p>
            <a:pPr lvl="2" algn="ctr" eaLnBrk="1" hangingPunct="1"/>
            <a:r>
              <a:rPr lang="en-US" sz="4800" dirty="0">
                <a:solidFill>
                  <a:srgbClr val="33CCFF"/>
                </a:solidFill>
              </a:rPr>
              <a:t>Getting to know you!</a:t>
            </a:r>
          </a:p>
          <a:p>
            <a:pPr lvl="2" algn="ctr" eaLnBrk="1" hangingPunct="1"/>
            <a:r>
              <a:rPr lang="en-US" sz="4800" dirty="0">
                <a:solidFill>
                  <a:srgbClr val="FF3399"/>
                </a:solidFill>
              </a:rPr>
              <a:t>What’s next?</a:t>
            </a:r>
          </a:p>
          <a:p>
            <a:pPr lvl="2" algn="ctr" eaLnBrk="1" hangingPunct="1"/>
            <a:endParaRPr lang="en-US" sz="4800" dirty="0">
              <a:solidFill>
                <a:srgbClr val="33CCFF"/>
              </a:solidFill>
            </a:endParaRPr>
          </a:p>
          <a:p>
            <a:pPr lvl="2" algn="ctr" eaLnBrk="1" hangingPunct="1"/>
            <a:endParaRPr lang="en-US" sz="48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7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0" y="-228600"/>
            <a:ext cx="8229600" cy="1143000"/>
          </a:xfrm>
        </p:spPr>
        <p:txBody>
          <a:bodyPr/>
          <a:lstStyle/>
          <a:p>
            <a:r>
              <a:rPr lang="en-US" sz="54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Remind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en-US" sz="5400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st</a:t>
            </a:r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block</a:t>
            </a:r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   </a:t>
            </a:r>
            <a:r>
              <a:rPr lang="en-US" sz="5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@1sweetalg </a:t>
            </a:r>
          </a:p>
          <a:p>
            <a:pPr marL="0" indent="0" algn="just">
              <a:buNone/>
            </a:pPr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en-US" sz="5400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nd</a:t>
            </a:r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block</a:t>
            </a:r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  </a:t>
            </a:r>
            <a:r>
              <a:rPr lang="en-US" sz="5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@2sweetalg</a:t>
            </a:r>
            <a:endParaRPr lang="en-US" sz="8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      to </a:t>
            </a:r>
            <a:r>
              <a:rPr lang="en-US" sz="8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81010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1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DDB656-30F0-4563-A845-D8DE7E670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841" y="-57940"/>
            <a:ext cx="9167841" cy="6886446"/>
          </a:xfrm>
        </p:spPr>
      </p:pic>
    </p:spTree>
    <p:extLst>
      <p:ext uri="{BB962C8B-B14F-4D97-AF65-F5344CB8AC3E}">
        <p14:creationId xmlns:p14="http://schemas.microsoft.com/office/powerpoint/2010/main" val="8798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4C06-1494-42DA-B083-D182F103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14400" y="0"/>
            <a:ext cx="6172200" cy="89154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century gothic"/>
              </a:rPr>
              <a:t>Zoom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E7FBD-65B4-4BB7-9CDA-6618D9B28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1540"/>
            <a:ext cx="9220200" cy="6118860"/>
          </a:xfrm>
        </p:spPr>
        <p:txBody>
          <a:bodyPr>
            <a:normAutofit/>
          </a:bodyPr>
          <a:lstStyle/>
          <a:p>
            <a:r>
              <a:rPr lang="en-US" dirty="0">
                <a:latin typeface=" century gothic"/>
              </a:rPr>
              <a:t>Attend class every </a:t>
            </a:r>
            <a:r>
              <a:rPr lang="en-US" b="1" dirty="0">
                <a:latin typeface=" century gothic"/>
              </a:rPr>
              <a:t>Monday, Tuesday, Thursday, and Friday</a:t>
            </a:r>
            <a:r>
              <a:rPr lang="en-US" dirty="0">
                <a:latin typeface=" century gothic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latin typeface=" century gothic"/>
              </a:rPr>
              <a:t>Class will begin promptly at the scheduled time.  Attendance will be taken.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latin typeface=" century gothic"/>
              </a:rPr>
              <a:t>I will launch the live session 3-4 minutes prior to the start time. You will be in the waiting room at first.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latin typeface=" century gothic"/>
              </a:rPr>
              <a:t>Your device name must be your name when logging in, or else you will not be given permission to enter the classroom</a:t>
            </a:r>
          </a:p>
        </p:txBody>
      </p:sp>
    </p:spTree>
    <p:extLst>
      <p:ext uri="{BB962C8B-B14F-4D97-AF65-F5344CB8AC3E}">
        <p14:creationId xmlns:p14="http://schemas.microsoft.com/office/powerpoint/2010/main" val="194345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4C06-1494-42DA-B083-D182F103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14400" y="0"/>
            <a:ext cx="6172200" cy="89154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century gothic"/>
              </a:rPr>
              <a:t>Zoom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E7FBD-65B4-4BB7-9CDA-6618D9B28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1540"/>
            <a:ext cx="9296400" cy="611886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 century gothic"/>
              </a:rPr>
              <a:t>Camera on, dressed appropriately for school</a:t>
            </a:r>
          </a:p>
          <a:p>
            <a:r>
              <a:rPr lang="en-US" dirty="0">
                <a:latin typeface=" century gothic"/>
              </a:rPr>
              <a:t>Mute on (to unmute when called on press your space bar, press again to mute)</a:t>
            </a:r>
          </a:p>
          <a:p>
            <a:r>
              <a:rPr lang="en-US" dirty="0">
                <a:latin typeface=" century gothic"/>
              </a:rPr>
              <a:t>If you have a question, press the “hand” icon to raise your hand</a:t>
            </a:r>
          </a:p>
          <a:p>
            <a:r>
              <a:rPr lang="en-US" dirty="0">
                <a:latin typeface=" century gothic"/>
              </a:rPr>
              <a:t>If you would like to type your question instead of speak, you may do so in the </a:t>
            </a:r>
            <a:r>
              <a:rPr lang="en-US" b="1" dirty="0">
                <a:latin typeface=" century gothic"/>
              </a:rPr>
              <a:t>zoom</a:t>
            </a:r>
            <a:r>
              <a:rPr lang="en-US" dirty="0">
                <a:latin typeface=" century gothic"/>
              </a:rPr>
              <a:t> chat feature</a:t>
            </a:r>
          </a:p>
          <a:p>
            <a:r>
              <a:rPr lang="en-US" dirty="0">
                <a:latin typeface=" century gothic"/>
              </a:rPr>
              <a:t>Keep your camera still</a:t>
            </a:r>
          </a:p>
          <a:p>
            <a:r>
              <a:rPr lang="en-US" dirty="0">
                <a:latin typeface=" century gothic"/>
              </a:rPr>
              <a:t>Stay on task</a:t>
            </a:r>
          </a:p>
          <a:p>
            <a:r>
              <a:rPr lang="en-US" dirty="0">
                <a:latin typeface=" century gothic"/>
              </a:rPr>
              <a:t>What if I can’t join the live session?</a:t>
            </a:r>
          </a:p>
        </p:txBody>
      </p:sp>
    </p:spTree>
    <p:extLst>
      <p:ext uri="{BB962C8B-B14F-4D97-AF65-F5344CB8AC3E}">
        <p14:creationId xmlns:p14="http://schemas.microsoft.com/office/powerpoint/2010/main" val="247099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F8999-F978-4E4B-9F27-408F20DA9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304800"/>
            <a:ext cx="9120656" cy="617362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E7FBD-65B4-4BB7-9CDA-6618D9B28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552" y="1575446"/>
            <a:ext cx="3714750" cy="2326487"/>
          </a:xfrm>
        </p:spPr>
        <p:txBody>
          <a:bodyPr>
            <a:normAutofit/>
          </a:bodyPr>
          <a:lstStyle/>
          <a:p>
            <a:r>
              <a:rPr lang="en-US" dirty="0"/>
              <a:t>What if I can’t join the live session?</a:t>
            </a:r>
          </a:p>
          <a:p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AD7C89-736E-4ED6-B7DB-A458239A05BD}"/>
              </a:ext>
            </a:extLst>
          </p:cNvPr>
          <p:cNvCxnSpPr>
            <a:cxnSpLocks/>
          </p:cNvCxnSpPr>
          <p:nvPr/>
        </p:nvCxnSpPr>
        <p:spPr>
          <a:xfrm flipV="1">
            <a:off x="5693927" y="1371601"/>
            <a:ext cx="1240273" cy="2038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1FCFAEC-D216-46B8-B4B0-5733B4D1EA66}"/>
              </a:ext>
            </a:extLst>
          </p:cNvPr>
          <p:cNvSpPr txBox="1"/>
          <p:nvPr/>
        </p:nvSpPr>
        <p:spPr>
          <a:xfrm>
            <a:off x="6934200" y="1122208"/>
            <a:ext cx="17359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here: Mrs. Sweet will put a Zoom link in this digital session chat each day to join in case the “Join Live Classroom” button is grayed out.</a:t>
            </a:r>
          </a:p>
        </p:txBody>
      </p:sp>
    </p:spTree>
    <p:extLst>
      <p:ext uri="{BB962C8B-B14F-4D97-AF65-F5344CB8AC3E}">
        <p14:creationId xmlns:p14="http://schemas.microsoft.com/office/powerpoint/2010/main" val="174907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1675-259C-4DA6-8447-BAAD6A4C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60337"/>
            <a:ext cx="8229600" cy="1143000"/>
          </a:xfrm>
        </p:spPr>
        <p:txBody>
          <a:bodyPr/>
          <a:lstStyle/>
          <a:p>
            <a:pPr algn="l"/>
            <a:r>
              <a:rPr lang="en-US" sz="6000" b="1" dirty="0">
                <a:latin typeface="Century Gothic" panose="020B0502020202020204" pitchFamily="34" charset="0"/>
              </a:rPr>
              <a:t>Supplies: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FE77FB-8B65-432E-83D2-826513605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644" r="3091"/>
          <a:stretch/>
        </p:blipFill>
        <p:spPr>
          <a:xfrm>
            <a:off x="5257800" y="698544"/>
            <a:ext cx="1903751" cy="45259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9030452-1D1B-47B9-8CE6-AC17F64826F3}"/>
              </a:ext>
            </a:extLst>
          </p:cNvPr>
          <p:cNvSpPr/>
          <p:nvPr/>
        </p:nvSpPr>
        <p:spPr>
          <a:xfrm>
            <a:off x="-153024" y="1633493"/>
            <a:ext cx="9297024" cy="522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 century gothic"/>
              </a:rPr>
              <a:t>Graphing Calculator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70C0"/>
                </a:solidFill>
                <a:latin typeface=" century gothic"/>
              </a:rPr>
              <a:t>TI-84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70C0"/>
                </a:solidFill>
                <a:latin typeface=" century gothic"/>
              </a:rPr>
              <a:t>TI-84 Plus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70C0"/>
                </a:solidFill>
                <a:latin typeface=" century gothic"/>
              </a:rPr>
              <a:t>TI-84 Plus 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 century gothic"/>
              </a:rPr>
              <a:t>Binder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50"/>
                </a:solidFill>
                <a:latin typeface=" century gothic"/>
              </a:rPr>
              <a:t>Paper</a:t>
            </a:r>
          </a:p>
          <a:p>
            <a:pPr lvl="1">
              <a:lnSpc>
                <a:spcPct val="150000"/>
              </a:lnSpc>
            </a:pPr>
            <a:endParaRPr lang="en-US" sz="900" dirty="0">
              <a:latin typeface=" century gothic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7030A0"/>
                </a:solidFill>
                <a:latin typeface=" century gothic"/>
              </a:rPr>
              <a:t>Colored Pens/Highlighters (optional)</a:t>
            </a:r>
          </a:p>
          <a:p>
            <a:pPr lvl="2"/>
            <a:endParaRPr lang="en-US" sz="3200" dirty="0">
              <a:latin typeface=" century gothic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3200" dirty="0">
              <a:latin typeface=" 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5618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>
                <a:latin typeface="Rockwell Extra Bold" pitchFamily="18" charset="0"/>
                <a:hlinkClick r:id="rId2"/>
              </a:rPr>
              <a:t>BLOG</a:t>
            </a:r>
            <a:r>
              <a:rPr lang="en-US" sz="9600" dirty="0">
                <a:latin typeface="Rockwell Extra Bold" pitchFamily="18" charset="0"/>
              </a:rPr>
              <a:t> and Remind!!</a:t>
            </a:r>
          </a:p>
        </p:txBody>
      </p:sp>
    </p:spTree>
    <p:extLst>
      <p:ext uri="{BB962C8B-B14F-4D97-AF65-F5344CB8AC3E}">
        <p14:creationId xmlns:p14="http://schemas.microsoft.com/office/powerpoint/2010/main" val="1622135728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EBCF33-3BFE-4DC2-9EB0-E01D01DF0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BCD9FC-F138-4193-94C9-CFD7D60605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BF8C5-C439-4F94-A69C-A973A6D85D0A}">
  <ds:schemaRefs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464889cd-278b-42e2-97bf-df38317c9b92"/>
    <ds:schemaRef ds:uri="http://schemas.openxmlformats.org/package/2006/metadata/core-properties"/>
    <ds:schemaRef ds:uri="c49f9e5e-7762-4f3d-8ddf-a23f8862d4c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374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 century gothic</vt:lpstr>
      <vt:lpstr>Arial</vt:lpstr>
      <vt:lpstr>Bell MT</vt:lpstr>
      <vt:lpstr>Bodoni MT Black</vt:lpstr>
      <vt:lpstr>Cambria Math</vt:lpstr>
      <vt:lpstr>Century Gothic</vt:lpstr>
      <vt:lpstr>Elephant</vt:lpstr>
      <vt:lpstr>Rockwell Extra Bold</vt:lpstr>
      <vt:lpstr>Times New Roman</vt:lpstr>
      <vt:lpstr>Wingdings</vt:lpstr>
      <vt:lpstr>2_Default Design</vt:lpstr>
      <vt:lpstr>1_Default Design</vt:lpstr>
      <vt:lpstr>iRespondGraphMaster</vt:lpstr>
      <vt:lpstr>MathType 6.0 Equation</vt:lpstr>
      <vt:lpstr>PowerPoint Presentation</vt:lpstr>
      <vt:lpstr>PowerPoint Presentation</vt:lpstr>
      <vt:lpstr>Remind 101</vt:lpstr>
      <vt:lpstr>PowerPoint Presentation</vt:lpstr>
      <vt:lpstr>Zoom Etiquette</vt:lpstr>
      <vt:lpstr>Zoom Etiquette</vt:lpstr>
      <vt:lpstr>PowerPoint Presentation</vt:lpstr>
      <vt:lpstr>Supplies:</vt:lpstr>
      <vt:lpstr>BLOG and Remind!!</vt:lpstr>
      <vt:lpstr>Let’s Begin!!!  Desmos Survey</vt:lpstr>
      <vt:lpstr>Honors Algebra 2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Cobb County School District</dc:creator>
  <cp:lastModifiedBy>Allerie Sweet</cp:lastModifiedBy>
  <cp:revision>98</cp:revision>
  <cp:lastPrinted>2016-01-05T13:39:29Z</cp:lastPrinted>
  <dcterms:created xsi:type="dcterms:W3CDTF">2008-08-05T21:25:53Z</dcterms:created>
  <dcterms:modified xsi:type="dcterms:W3CDTF">2020-08-15T03:57:16Z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  <property fmtid="{D5CDD505-2E9C-101B-9397-08002B2CF9AE}" pid="6" name="ContentTypeId">
    <vt:lpwstr>0x01010071B6C81691DF5C4AB3737C0AAE29BFAF</vt:lpwstr>
  </property>
</Properties>
</file>