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8" r:id="rId2"/>
    <p:sldMasterId id="2147483726" r:id="rId3"/>
    <p:sldMasterId id="2147483738" r:id="rId4"/>
  </p:sldMasterIdLst>
  <p:notesMasterIdLst>
    <p:notesMasterId r:id="rId23"/>
  </p:notesMasterIdLst>
  <p:handoutMasterIdLst>
    <p:handoutMasterId r:id="rId24"/>
  </p:handoutMasterIdLst>
  <p:sldIdLst>
    <p:sldId id="333" r:id="rId5"/>
    <p:sldId id="326" r:id="rId6"/>
    <p:sldId id="314" r:id="rId7"/>
    <p:sldId id="334" r:id="rId8"/>
    <p:sldId id="335" r:id="rId9"/>
    <p:sldId id="315" r:id="rId10"/>
    <p:sldId id="312" r:id="rId11"/>
    <p:sldId id="330" r:id="rId12"/>
    <p:sldId id="313" r:id="rId13"/>
    <p:sldId id="329" r:id="rId14"/>
    <p:sldId id="336" r:id="rId15"/>
    <p:sldId id="339" r:id="rId16"/>
    <p:sldId id="322" r:id="rId17"/>
    <p:sldId id="338" r:id="rId18"/>
    <p:sldId id="337" r:id="rId19"/>
    <p:sldId id="327" r:id="rId20"/>
    <p:sldId id="332" r:id="rId21"/>
    <p:sldId id="32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76" autoAdjust="0"/>
  </p:normalViewPr>
  <p:slideViewPr>
    <p:cSldViewPr>
      <p:cViewPr varScale="1">
        <p:scale>
          <a:sx n="64" d="100"/>
          <a:sy n="64" d="100"/>
        </p:scale>
        <p:origin x="62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EDFA5A-4B64-4A4E-9468-1AE57FBDBE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0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AF5FAE-784C-4AD9-BA84-7F225E8EF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9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CB651-30B7-4B87-92A9-8BC85B4CE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E8B11-29AE-4B95-942F-1C4E02DF9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69087-CDD2-4D62-879B-8FE34A182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E339C-4E18-466A-84A1-173A1C9B9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600DD-3AB9-4A57-9771-E956720B7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CB06D-8793-4034-82CA-EBB5BE075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469DB-2448-4B80-99BB-90E17B2F7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5521C-ADBB-4FBC-B072-9A5B542A1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B29A8-0F78-44AD-99EF-F00E765B4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E19BF-2BDD-4F29-9DDC-0795533A5E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E34C-0F0C-4B39-9D20-248B534712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B4B3-241B-4102-9949-D13E31DA3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B8E90-D706-4AB2-9C90-65EF1863E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7A21C-7D20-4432-AEEC-B317F44A5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8F841-A039-4552-8EB0-770896F2B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57812A-B7A4-4CF1-9110-80736A01A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C6C61F-8C7F-48D1-AFC6-2371E96C0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3D132-9B8A-45CF-8D27-AFEC63022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472231-FBFD-4552-BF69-C8660BFD2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CD7CF1-5E7B-412B-B528-9268FF436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8C2C92-67FE-41F7-85AC-C5A888642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30394-64D8-472E-8F85-4C89AC76A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7F13-150D-463E-BC48-ECB603783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7508D8-4E1B-4DF8-A2A7-B0BA4BBF5E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26E26A-239A-4999-80EB-7DC4CC60B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670EED-509E-4DCE-9103-17C387095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ADB4B3-241B-4102-9949-D13E31DA3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EE7F13-150D-463E-BC48-ECB603783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395463-7C3F-4618-A97F-BA16D2F8E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F58E74-C764-4F01-8A9C-48D94F4D2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8277BD-5171-4448-8AAE-D2F6F14E7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404D7F-181C-4C93-ADCA-DBFF571D2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30A213-9255-4E85-A09E-52A914B4B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5463-7C3F-4618-A97F-BA16D2F8E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3A7D27-F2A8-465C-B924-091AA03AE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AE8B11-29AE-4B95-942F-1C4E02DF9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769087-CDD2-4D62-879B-8FE34A182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58E74-C764-4F01-8A9C-48D94F4D2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277BD-5171-4448-8AAE-D2F6F14E7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4D7F-181C-4C93-ADCA-DBFF571D2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0A213-9255-4E85-A09E-52A914B4B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A7D27-F2A8-465C-B924-091AA03AE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842FEF-D9B7-40B9-B3D5-B19169A270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C15E6E6-9C1C-41E1-96D3-BE9A8C8724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7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 smtClean="0">
                <a:solidFill>
                  <a:srgbClr val="C00000"/>
                </a:solidFill>
              </a:rPr>
              <a:t>Homework Check</a:t>
            </a:r>
            <a:endParaRPr lang="en-US" sz="4000" u="sng" dirty="0">
              <a:solidFill>
                <a:srgbClr val="C00000"/>
              </a:solidFill>
            </a:endParaRP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820056"/>
            <a:ext cx="2286000" cy="1037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7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Axis of Symmetry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line over which a graph will perfectly match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 itself.  This only exists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 for some functions.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Always in the form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x = _______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470" y="2456814"/>
            <a:ext cx="3097530" cy="3029585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6781800" y="2590800"/>
            <a:ext cx="1447800" cy="1907540"/>
          </a:xfrm>
          <a:custGeom>
            <a:avLst/>
            <a:gdLst>
              <a:gd name="connsiteX0" fmla="*/ 0 w 1029353"/>
              <a:gd name="connsiteY0" fmla="*/ 0 h 1374213"/>
              <a:gd name="connsiteX1" fmla="*/ 506838 w 1029353"/>
              <a:gd name="connsiteY1" fmla="*/ 1374213 h 1374213"/>
              <a:gd name="connsiteX2" fmla="*/ 1029353 w 1029353"/>
              <a:gd name="connsiteY2" fmla="*/ 0 h 137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9353" h="1374213">
                <a:moveTo>
                  <a:pt x="0" y="0"/>
                </a:moveTo>
                <a:cubicBezTo>
                  <a:pt x="167639" y="687106"/>
                  <a:pt x="335279" y="1374213"/>
                  <a:pt x="506838" y="1374213"/>
                </a:cubicBezTo>
                <a:cubicBezTo>
                  <a:pt x="678397" y="1374213"/>
                  <a:pt x="853875" y="687106"/>
                  <a:pt x="1029353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038600" cy="11430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dirty="0" err="1" smtClean="0"/>
              <a:t>Extrema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124200"/>
            <a:ext cx="3810000" cy="2971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highest point on the graph</a:t>
            </a:r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676400"/>
            <a:ext cx="4038600" cy="11430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Maximums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7314" y="1673906"/>
            <a:ext cx="4038600" cy="11430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dirty="0" smtClean="0"/>
              <a:t>Minimums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865914" y="3124200"/>
            <a:ext cx="3810000" cy="2971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lowest point on the graph</a:t>
            </a:r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747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3" descr="[imag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3733800" cy="3733800"/>
          </a:xfrm>
          <a:prstGeom prst="rect">
            <a:avLst/>
          </a:prstGeom>
          <a:noFill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Bell MT" pitchFamily="18" charset="0"/>
              </a:rPr>
              <a:t>Give the </a:t>
            </a:r>
            <a:r>
              <a:rPr lang="en-US" sz="5000" b="1" dirty="0" err="1" smtClean="0">
                <a:latin typeface="Bell MT" pitchFamily="18" charset="0"/>
              </a:rPr>
              <a:t>extrema</a:t>
            </a:r>
            <a:r>
              <a:rPr lang="en-US" sz="5000" b="1" dirty="0" smtClean="0">
                <a:latin typeface="Bell MT" pitchFamily="18" charset="0"/>
              </a:rPr>
              <a:t>:</a:t>
            </a:r>
            <a:endParaRPr lang="en-US" sz="50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193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18714" cy="11430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Zeros/Roots/Solutions/Intercepts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points where the graph crosses the x-axis.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Called a zero, because if you plug in the x-value, you get out a zero.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Called the solution because it is a solution to the equation when set equal to zero.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accent3">
                  <a:lumMod val="95000"/>
                </a:schemeClr>
              </a:solidFill>
            </a:endParaRPr>
          </a:p>
          <a:p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9620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Bell MT" pitchFamily="18" charset="0"/>
              </a:rPr>
              <a:t>Give the solutions:</a:t>
            </a:r>
            <a:endParaRPr lang="en-US" sz="5000" b="1" dirty="0">
              <a:latin typeface="Bell MT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05000" y="1143001"/>
            <a:ext cx="5334000" cy="44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024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Intercepts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09800"/>
            <a:ext cx="8229600" cy="3687763"/>
          </a:xfrm>
        </p:spPr>
        <p:txBody>
          <a:bodyPr>
            <a:normAutofit fontScale="92500"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x-intercept</a:t>
            </a:r>
            <a:r>
              <a:rPr lang="en-US" sz="4000" dirty="0" smtClean="0">
                <a:solidFill>
                  <a:schemeClr val="bg1"/>
                </a:solidFill>
              </a:rPr>
              <a:t> – the point at which the line intersects the x-axis at </a:t>
            </a:r>
            <a:r>
              <a:rPr lang="en-US" sz="4000" b="1" dirty="0" smtClean="0">
                <a:solidFill>
                  <a:schemeClr val="bg1"/>
                </a:solidFill>
              </a:rPr>
              <a:t>(x, 0)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y-intercept</a:t>
            </a:r>
            <a:r>
              <a:rPr lang="en-US" sz="4000" dirty="0" smtClean="0">
                <a:solidFill>
                  <a:schemeClr val="bg1"/>
                </a:solidFill>
              </a:rPr>
              <a:t> – the point at which the line intersects the y-axis at </a:t>
            </a:r>
            <a:r>
              <a:rPr lang="en-US" sz="4000" b="1" dirty="0" smtClean="0">
                <a:solidFill>
                  <a:schemeClr val="bg1"/>
                </a:solidFill>
              </a:rPr>
              <a:t>(0, y)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0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End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What a function keeps doing after it leaves the graph.</a:t>
            </a:r>
          </a:p>
          <a:p>
            <a:r>
              <a:rPr lang="en-US" u="sng" dirty="0" smtClean="0">
                <a:solidFill>
                  <a:schemeClr val="accent3">
                    <a:lumMod val="95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  As </a:t>
            </a:r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x goes to the right, where does y go?</a:t>
            </a:r>
          </a:p>
          <a:p>
            <a:r>
              <a:rPr lang="en-US" u="sng" dirty="0" smtClean="0">
                <a:solidFill>
                  <a:schemeClr val="accent3">
                    <a:lumMod val="95000"/>
                  </a:schemeClr>
                </a:solidFill>
              </a:rPr>
              <a:t>           </a:t>
            </a:r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  As </a:t>
            </a:r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x goes to the left, where does y go?</a:t>
            </a:r>
          </a:p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Your answers will be: None, a number,    , or       .  Usually one of the last two.</a:t>
            </a:r>
            <a:endParaRPr lang="en-US" dirty="0">
              <a:solidFill>
                <a:schemeClr val="accent3">
                  <a:lumMod val="95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82351"/>
              </p:ext>
            </p:extLst>
          </p:nvPr>
        </p:nvGraphicFramePr>
        <p:xfrm>
          <a:off x="1066800" y="3200400"/>
          <a:ext cx="1389784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2" name="Equation" r:id="rId3" imgW="571320" imgH="139680" progId="Equation.DSMT4">
                  <p:embed/>
                </p:oleObj>
              </mc:Choice>
              <mc:Fallback>
                <p:oleObj name="Equation" r:id="rId3" imgW="5713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200400"/>
                        <a:ext cx="1389784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929619"/>
              </p:ext>
            </p:extLst>
          </p:nvPr>
        </p:nvGraphicFramePr>
        <p:xfrm>
          <a:off x="1066800" y="4308475"/>
          <a:ext cx="16049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3" name="Equation" r:id="rId5" imgW="660240" imgH="139680" progId="Equation.DSMT4">
                  <p:embed/>
                </p:oleObj>
              </mc:Choice>
              <mc:Fallback>
                <p:oleObj name="Equation" r:id="rId5" imgW="660240" imgH="139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08475"/>
                        <a:ext cx="160496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565542"/>
              </p:ext>
            </p:extLst>
          </p:nvPr>
        </p:nvGraphicFramePr>
        <p:xfrm>
          <a:off x="7543800" y="5334000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4" name="Equation" r:id="rId7" imgW="152280" imgH="126720" progId="Equation.DSMT4">
                  <p:embed/>
                </p:oleObj>
              </mc:Choice>
              <mc:Fallback>
                <p:oleObj name="Equation" r:id="rId7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43800" y="5334000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33475"/>
              </p:ext>
            </p:extLst>
          </p:nvPr>
        </p:nvGraphicFramePr>
        <p:xfrm>
          <a:off x="1550988" y="5867400"/>
          <a:ext cx="6842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5" name="Equation" r:id="rId9" imgW="241200" imgH="126720" progId="Equation.DSMT4">
                  <p:embed/>
                </p:oleObj>
              </mc:Choice>
              <mc:Fallback>
                <p:oleObj name="Equation" r:id="rId9" imgW="241200" imgH="126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5867400"/>
                        <a:ext cx="68421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29047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Behavior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438790"/>
              </p:ext>
            </p:extLst>
          </p:nvPr>
        </p:nvGraphicFramePr>
        <p:xfrm>
          <a:off x="420688" y="4640263"/>
          <a:ext cx="3743769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4" name="Equation" r:id="rId3" imgW="1752480" imgH="431640" progId="Equation.DSMT4">
                  <p:embed/>
                </p:oleObj>
              </mc:Choice>
              <mc:Fallback>
                <p:oleObj name="Equation" r:id="rId3" imgW="1752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4640263"/>
                        <a:ext cx="3743769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494991"/>
              </p:ext>
            </p:extLst>
          </p:nvPr>
        </p:nvGraphicFramePr>
        <p:xfrm>
          <a:off x="3232150" y="5181600"/>
          <a:ext cx="577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5" name="Equation" r:id="rId5" imgW="241200" imgH="126720" progId="Equation.DSMT4">
                  <p:embed/>
                </p:oleObj>
              </mc:Choice>
              <mc:Fallback>
                <p:oleObj name="Equation" r:id="rId5" imgW="24120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5181600"/>
                        <a:ext cx="5778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695238"/>
              </p:ext>
            </p:extLst>
          </p:nvPr>
        </p:nvGraphicFramePr>
        <p:xfrm>
          <a:off x="3155950" y="4648200"/>
          <a:ext cx="577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6" name="Equation" r:id="rId7" imgW="241200" imgH="126720" progId="Equation.DSMT4">
                  <p:embed/>
                </p:oleObj>
              </mc:Choice>
              <mc:Fallback>
                <p:oleObj name="Equation" r:id="rId7" imgW="24120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4648200"/>
                        <a:ext cx="5778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296852"/>
              </p:ext>
            </p:extLst>
          </p:nvPr>
        </p:nvGraphicFramePr>
        <p:xfrm>
          <a:off x="5472383" y="4809331"/>
          <a:ext cx="3366817" cy="829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7" name="Equation" r:id="rId8" imgW="1752480" imgH="431640" progId="Equation.DSMT4">
                  <p:embed/>
                </p:oleObj>
              </mc:Choice>
              <mc:Fallback>
                <p:oleObj name="Equation" r:id="rId8" imgW="1752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383" y="4809331"/>
                        <a:ext cx="3366817" cy="829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396233"/>
              </p:ext>
            </p:extLst>
          </p:nvPr>
        </p:nvGraphicFramePr>
        <p:xfrm>
          <a:off x="7924800" y="5257800"/>
          <a:ext cx="3651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8" name="Equation" r:id="rId10" imgW="152280" imgH="126720" progId="Equation.DSMT4">
                  <p:embed/>
                </p:oleObj>
              </mc:Choice>
              <mc:Fallback>
                <p:oleObj name="Equation" r:id="rId10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257800"/>
                        <a:ext cx="3651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982133"/>
              </p:ext>
            </p:extLst>
          </p:nvPr>
        </p:nvGraphicFramePr>
        <p:xfrm>
          <a:off x="7864475" y="4876800"/>
          <a:ext cx="3651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99" name="Equation" r:id="rId12" imgW="152280" imgH="126720" progId="Equation.DSMT4">
                  <p:embed/>
                </p:oleObj>
              </mc:Choice>
              <mc:Fallback>
                <p:oleObj name="Equation" r:id="rId12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4876800"/>
                        <a:ext cx="3651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9288" y="1752599"/>
            <a:ext cx="3389312" cy="2691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79487" y="1846768"/>
            <a:ext cx="3240464" cy="285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656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0134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Analyze this graph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18786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82648"/>
            <a:ext cx="4533900" cy="4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143" y="5320997"/>
            <a:ext cx="9176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domain, range, axis of symmetry, </a:t>
            </a:r>
            <a:r>
              <a:rPr lang="en-US" sz="3200" dirty="0" err="1" smtClean="0">
                <a:solidFill>
                  <a:schemeClr val="bg1"/>
                </a:solidFill>
              </a:rPr>
              <a:t>extrema</a:t>
            </a:r>
            <a:r>
              <a:rPr lang="en-US" sz="3200" dirty="0" smtClean="0">
                <a:solidFill>
                  <a:schemeClr val="bg1"/>
                </a:solidFill>
              </a:rPr>
              <a:t>, intervals of increase and decrease, zeros,         and end behavior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85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04800" y="2520077"/>
            <a:ext cx="853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dirty="0" smtClean="0">
                <a:solidFill>
                  <a:srgbClr val="FFFFCC"/>
                </a:solidFill>
              </a:rPr>
              <a:t>What is the terminology we use to analyze a function?</a:t>
            </a:r>
            <a:endParaRPr lang="en-US" sz="5400" dirty="0">
              <a:solidFill>
                <a:srgbClr val="FFFFCC"/>
              </a:solidFill>
            </a:endParaRPr>
          </a:p>
          <a:p>
            <a:endParaRPr lang="en-US" sz="5400" dirty="0">
              <a:solidFill>
                <a:srgbClr val="FFFFCC"/>
              </a:solidFill>
            </a:endParaRP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820056"/>
            <a:ext cx="2286000" cy="1037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18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0134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can you tell me about this graph? 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16738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8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Interval</a:t>
            </a:r>
            <a:r>
              <a:rPr lang="en-US" sz="4000" b="1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represents </a:t>
            </a:r>
            <a:r>
              <a:rPr lang="en-US" sz="4000" dirty="0">
                <a:solidFill>
                  <a:schemeClr val="bg1"/>
                </a:solidFill>
              </a:rPr>
              <a:t>an interval as a pair of numbers. The numbers are the endpoints of the interval. Parentheses and/or brackets are used to show whether the endpoints are excluded or </a:t>
            </a:r>
            <a:r>
              <a:rPr lang="en-US" sz="4000" dirty="0" smtClean="0">
                <a:solidFill>
                  <a:schemeClr val="bg1"/>
                </a:solidFill>
              </a:rPr>
              <a:t>included (what we will use)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Set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– using inequalities to describe the values (what you probably used to use)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Interval</a:t>
            </a:r>
            <a:r>
              <a:rPr lang="en-US" sz="4000" b="1" dirty="0" smtClean="0">
                <a:solidFill>
                  <a:schemeClr val="bg1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[  ]  means you include the number in the brackets (like less than or equal to)</a:t>
            </a:r>
          </a:p>
          <a:p>
            <a:pPr marL="0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(  ) means you don’t include it (like just less than)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4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x-values in the graph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Write from LEFT to RIGHT</a:t>
            </a:r>
          </a:p>
          <a:p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Independent</a:t>
            </a:r>
            <a:endParaRPr lang="en-US" sz="3600" dirty="0" smtClean="0">
              <a:solidFill>
                <a:schemeClr val="accent3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What you put into the function</a:t>
            </a:r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37314" y="272144"/>
            <a:ext cx="4038600" cy="11430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637314" y="1676400"/>
            <a:ext cx="4038600" cy="4525963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The y-values in the </a:t>
            </a:r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graph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Write from BOTTOM to TOP</a:t>
            </a:r>
            <a:endParaRPr lang="en-US" sz="3600" dirty="0" smtClean="0">
              <a:solidFill>
                <a:schemeClr val="accent3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Dependent </a:t>
            </a:r>
          </a:p>
          <a:p>
            <a:r>
              <a:rPr lang="en-US" sz="3600" dirty="0" smtClean="0">
                <a:solidFill>
                  <a:schemeClr val="accent3">
                    <a:lumMod val="95000"/>
                  </a:schemeClr>
                </a:solidFill>
              </a:rPr>
              <a:t>What you get out of the function</a:t>
            </a:r>
            <a:endParaRPr lang="en-US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Bell MT" pitchFamily="18" charset="0"/>
              </a:rPr>
              <a:t>What is the domain and range?</a:t>
            </a:r>
            <a:endParaRPr lang="en-US" sz="5000" b="1" dirty="0">
              <a:latin typeface="Bell MT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691" y="1295400"/>
            <a:ext cx="9406291" cy="38100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 of Increase/Decrease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Sweep from left to right and notice what happens to the y-values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Increasing</a:t>
            </a:r>
            <a:r>
              <a:rPr lang="en-US" sz="3600" dirty="0" smtClean="0">
                <a:solidFill>
                  <a:schemeClr val="bg1"/>
                </a:solidFill>
              </a:rPr>
              <a:t> goes up (L to R)</a:t>
            </a: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Decreasing</a:t>
            </a:r>
            <a:r>
              <a:rPr lang="en-US" sz="3600" dirty="0" smtClean="0">
                <a:solidFill>
                  <a:schemeClr val="bg1"/>
                </a:solidFill>
              </a:rPr>
              <a:t> falls down (L to R)</a:t>
            </a: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Constant</a:t>
            </a:r>
            <a:r>
              <a:rPr lang="en-US" sz="3600" dirty="0" smtClean="0">
                <a:solidFill>
                  <a:schemeClr val="bg1"/>
                </a:solidFill>
              </a:rPr>
              <a:t> is a horizontal graph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3" descr="[imag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4495800" cy="4495800"/>
          </a:xfrm>
          <a:prstGeom prst="rect">
            <a:avLst/>
          </a:prstGeom>
          <a:noFill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Bell MT" pitchFamily="18" charset="0"/>
              </a:rPr>
              <a:t>Give the intervals of increase and decrease</a:t>
            </a:r>
            <a:endParaRPr lang="en-US" sz="5000" b="1" dirty="0">
              <a:latin typeface="Bell MT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RespondQuestionMaster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420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Bell MT</vt:lpstr>
      <vt:lpstr>Times New Roman</vt:lpstr>
      <vt:lpstr>2_Default Design</vt:lpstr>
      <vt:lpstr>1_Default Design</vt:lpstr>
      <vt:lpstr>iRespondGraphMaster</vt:lpstr>
      <vt:lpstr>iRespondQuestionMaster</vt:lpstr>
      <vt:lpstr>Equation</vt:lpstr>
      <vt:lpstr>Homework Check</vt:lpstr>
      <vt:lpstr>PowerPoint Presentation</vt:lpstr>
      <vt:lpstr>PowerPoint Presentation</vt:lpstr>
      <vt:lpstr>Notation</vt:lpstr>
      <vt:lpstr>Notation</vt:lpstr>
      <vt:lpstr>Domain</vt:lpstr>
      <vt:lpstr>PowerPoint Presentation</vt:lpstr>
      <vt:lpstr>Interval of Increase/Decrease</vt:lpstr>
      <vt:lpstr>PowerPoint Presentation</vt:lpstr>
      <vt:lpstr>Axis of Symmetry</vt:lpstr>
      <vt:lpstr>Extrema</vt:lpstr>
      <vt:lpstr>PowerPoint Presentation</vt:lpstr>
      <vt:lpstr>Zeros/Roots/Solutions/Intercepts</vt:lpstr>
      <vt:lpstr>PowerPoint Presentation</vt:lpstr>
      <vt:lpstr>Intercepts</vt:lpstr>
      <vt:lpstr>End Behavior</vt:lpstr>
      <vt:lpstr>End Behavior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 Period 1</dc:title>
  <dc:creator>Cobb County School District</dc:creator>
  <cp:lastModifiedBy>Allerie Sweet</cp:lastModifiedBy>
  <cp:revision>74</cp:revision>
  <dcterms:created xsi:type="dcterms:W3CDTF">2008-08-05T21:25:53Z</dcterms:created>
  <dcterms:modified xsi:type="dcterms:W3CDTF">2016-08-14T12:37:44Z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